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9" r:id="rId1"/>
  </p:sldMasterIdLst>
  <p:notesMasterIdLst>
    <p:notesMasterId r:id="rId10"/>
  </p:notesMasterIdLst>
  <p:handoutMasterIdLst>
    <p:handoutMasterId r:id="rId11"/>
  </p:handoutMasterIdLst>
  <p:sldIdLst>
    <p:sldId id="464" r:id="rId2"/>
    <p:sldId id="539" r:id="rId3"/>
    <p:sldId id="544" r:id="rId4"/>
    <p:sldId id="496" r:id="rId5"/>
    <p:sldId id="482" r:id="rId6"/>
    <p:sldId id="533" r:id="rId7"/>
    <p:sldId id="512" r:id="rId8"/>
    <p:sldId id="577" r:id="rId9"/>
  </p:sldIdLst>
  <p:sldSz cx="9144000" cy="6858000" type="screen4x3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Пользователь" initials="П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00CC"/>
    <a:srgbClr val="BC2A38"/>
    <a:srgbClr val="33CCCC"/>
    <a:srgbClr val="000000"/>
    <a:srgbClr val="FF9999"/>
    <a:srgbClr val="FF0066"/>
    <a:srgbClr val="99FF33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369" autoAdjust="0"/>
  </p:normalViewPr>
  <p:slideViewPr>
    <p:cSldViewPr>
      <p:cViewPr varScale="1">
        <p:scale>
          <a:sx n="63" d="100"/>
          <a:sy n="63" d="100"/>
        </p:scale>
        <p:origin x="95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66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6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\\DFIBM\obmen$\_Bce\&#1051;&#1086;&#1089;&#1100;\&#1057;&#1086;&#1074;&#1077;&#1097;&#1072;&#1085;&#1080;&#1077;%20&#1071;&#1085;&#1074;&#1072;&#1088;&#1100;%202011\&#1054;&#1040;&#1044;&#1041;&#1041;\&#1057;&#1083;&#1072;&#1081;&#1076;&#1099;%20&#1054;&#1040;&#1044;&#1041;&#1041;.xls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1.bin"/><Relationship Id="rId1" Type="http://schemas.openxmlformats.org/officeDocument/2006/relationships/image" Target="../media/image2.jpe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2.6887280248190412E-2"/>
          <c:y val="4.2372881355936684E-2"/>
          <c:w val="0.95449844881075496"/>
          <c:h val="0.7755205570862586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8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Лист1!$B$6:$B$10</c:f>
              <c:strCache>
                <c:ptCount val="5"/>
                <c:pt idx="0">
                  <c:v>2006г.</c:v>
                </c:pt>
                <c:pt idx="1">
                  <c:v>2007г.</c:v>
                </c:pt>
                <c:pt idx="2">
                  <c:v>2008г.</c:v>
                </c:pt>
                <c:pt idx="3">
                  <c:v>2009г.</c:v>
                </c:pt>
                <c:pt idx="4">
                  <c:v>2010г.</c:v>
                </c:pt>
              </c:strCache>
            </c:strRef>
          </c:cat>
          <c:val>
            <c:numRef>
              <c:f>Лист1!$C$6:$C$10</c:f>
              <c:numCache>
                <c:formatCode>#,##0</c:formatCode>
                <c:ptCount val="5"/>
                <c:pt idx="0">
                  <c:v>2586.8403916999996</c:v>
                </c:pt>
                <c:pt idx="1">
                  <c:v>3323.6727967499996</c:v>
                </c:pt>
                <c:pt idx="2">
                  <c:v>5791.5468578299997</c:v>
                </c:pt>
                <c:pt idx="3">
                  <c:v>6532.4744473799965</c:v>
                </c:pt>
                <c:pt idx="4">
                  <c:v>7146.2779999999975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F6-4347-8BD3-48D6AA2EBB9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01092736"/>
        <c:axId val="158824704"/>
      </c:barChart>
      <c:catAx>
        <c:axId val="1010927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588247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58824704"/>
        <c:scaling>
          <c:orientation val="minMax"/>
        </c:scaling>
        <c:delete val="1"/>
        <c:axPos val="l"/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r>
                  <a:rPr lang="ru-RU"/>
                  <a:t>млн.руб.</a:t>
                </a:r>
              </a:p>
            </c:rich>
          </c:tx>
          <c:layout>
            <c:manualLayout>
              <c:xMode val="edge"/>
              <c:yMode val="edge"/>
              <c:x val="1.137538779731174E-2"/>
              <c:y val="0.53220338983047821"/>
            </c:manualLayout>
          </c:layout>
          <c:overlay val="0"/>
          <c:spPr>
            <a:noFill/>
            <a:ln w="25400">
              <a:noFill/>
            </a:ln>
          </c:spPr>
        </c:title>
        <c:numFmt formatCode="#,##0" sourceLinked="1"/>
        <c:majorTickMark val="out"/>
        <c:minorTickMark val="none"/>
        <c:tickLblPos val="none"/>
        <c:crossAx val="101092736"/>
        <c:crosses val="autoZero"/>
        <c:crossBetween val="between"/>
      </c:valAx>
    </c:plotArea>
    <c:plotVisOnly val="1"/>
    <c:dispBlanksAs val="gap"/>
    <c:showDLblsOverMax val="0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6871584699453555"/>
          <c:y val="0.19000836120401338"/>
          <c:w val="0.51584699453551963"/>
          <c:h val="0.78929765886287662"/>
        </c:manualLayout>
      </c:layout>
      <c:pieChart>
        <c:varyColors val="1"/>
        <c:ser>
          <c:idx val="0"/>
          <c:order val="0"/>
          <c:explosion val="25"/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6161-45E4-B647-58C46F2DB63A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1-6161-45E4-B647-58C46F2DB63A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2-6161-45E4-B647-58C46F2DB63A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3-6161-45E4-B647-58C46F2DB63A}"/>
              </c:ext>
            </c:extLst>
          </c:dPt>
          <c:dPt>
            <c:idx val="4"/>
            <c:bubble3D val="0"/>
            <c:extLst>
              <c:ext xmlns:c16="http://schemas.microsoft.com/office/drawing/2014/chart" uri="{C3380CC4-5D6E-409C-BE32-E72D297353CC}">
                <c16:uniqueId val="{00000004-6161-45E4-B647-58C46F2DB63A}"/>
              </c:ext>
            </c:extLst>
          </c:dPt>
          <c:dLbls>
            <c:dLbl>
              <c:idx val="0"/>
              <c:layout>
                <c:manualLayout>
                  <c:x val="6.5885288929047894E-2"/>
                  <c:y val="-2.1054104231954283E-2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
НДФЛ
61,7%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6161-45E4-B647-58C46F2DB63A}"/>
                </c:ext>
              </c:extLst>
            </c:dLbl>
            <c:dLbl>
              <c:idx val="1"/>
              <c:layout>
                <c:manualLayout>
                  <c:x val="-3.3835032915967692E-2"/>
                  <c:y val="-2.0586008479710052E-2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налог на прибыль
1,3%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161-45E4-B647-58C46F2DB63A}"/>
                </c:ext>
              </c:extLst>
            </c:dLbl>
            <c:dLbl>
              <c:idx val="2"/>
              <c:layout>
                <c:manualLayout>
                  <c:x val="-7.1806075470074435E-2"/>
                  <c:y val="1.5462137571432341E-2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ЕНВД, УСН, ЕСХН
14,5%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161-45E4-B647-58C46F2DB63A}"/>
                </c:ext>
              </c:extLst>
            </c:dLbl>
            <c:dLbl>
              <c:idx val="3"/>
              <c:layout>
                <c:manualLayout>
                  <c:x val="-0.1206334208223972"/>
                  <c:y val="4.2824074074074077E-2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доходы от использования и продажи  имущества
14,8%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161-45E4-B647-58C46F2DB63A}"/>
                </c:ext>
              </c:extLst>
            </c:dLbl>
            <c:dLbl>
              <c:idx val="4"/>
              <c:layout>
                <c:manualLayout>
                  <c:x val="9.8712297233337631E-2"/>
                  <c:y val="9.3946685803070508E-3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Прочие
7,7%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161-45E4-B647-58C46F2DB63A}"/>
                </c:ext>
              </c:extLst>
            </c:dLbl>
            <c:dLbl>
              <c:idx val="5"/>
              <c:layout>
                <c:manualLayout>
                  <c:x val="-3.9239282589678501E-2"/>
                  <c:y val="1.069371536891281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161-45E4-B647-58C46F2DB63A}"/>
                </c:ext>
              </c:extLst>
            </c:dLbl>
            <c:spPr>
              <a:noFill/>
              <a:ln>
                <a:noFill/>
              </a:ln>
              <a:effectLst/>
            </c:sp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multiLvlStrRef>
              <c:f>#ССЫЛКА!$A$1:$A$5</c:f>
            </c:multiLvlStrRef>
          </c:cat>
          <c:val>
            <c:numRef>
              <c:f>#ССЫЛКА!$B$1:$B$5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161-45E4-B647-58C46F2DB6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525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b="1" cap="all" spc="0">
          <a:ln w="9000" cmpd="sng">
            <a:solidFill>
              <a:schemeClr val="accent4">
                <a:shade val="50000"/>
                <a:satMod val="120000"/>
              </a:schemeClr>
            </a:solidFill>
            <a:prstDash val="solid"/>
          </a:ln>
          <a:gradFill>
            <a:gsLst>
              <a:gs pos="0">
                <a:schemeClr val="accent4">
                  <a:shade val="20000"/>
                  <a:satMod val="245000"/>
                </a:schemeClr>
              </a:gs>
              <a:gs pos="43000">
                <a:schemeClr val="accent4">
                  <a:satMod val="255000"/>
                </a:schemeClr>
              </a:gs>
              <a:gs pos="48000">
                <a:schemeClr val="accent4">
                  <a:shade val="85000"/>
                  <a:satMod val="255000"/>
                </a:schemeClr>
              </a:gs>
              <a:gs pos="100000">
                <a:schemeClr val="accent4">
                  <a:shade val="20000"/>
                  <a:satMod val="245000"/>
                </a:schemeClr>
              </a:gs>
            </a:gsLst>
            <a:lin ang="5400000"/>
          </a:gradFill>
          <a:effectLst>
            <a:reflection blurRad="12700" stA="28000" endPos="45000" dist="1000" dir="5400000" sy="-100000" algn="bl" rotWithShape="0"/>
          </a:effectLst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/>
              <a:t>Структура доходов</a:t>
            </a:r>
            <a:r>
              <a:rPr lang="ru-RU" baseline="0" dirty="0"/>
              <a:t> бюджета </a:t>
            </a:r>
            <a:r>
              <a:rPr lang="ru-RU" dirty="0"/>
              <a:t> в разрезе платежей</a:t>
            </a:r>
            <a:r>
              <a:rPr lang="ru-RU" baseline="0" dirty="0"/>
              <a:t> </a:t>
            </a:r>
            <a:r>
              <a:rPr lang="ru-RU" baseline="0" dirty="0" smtClean="0"/>
              <a:t>Красногвардейского </a:t>
            </a:r>
            <a:r>
              <a:rPr lang="ru-RU" baseline="0" dirty="0"/>
              <a:t>сельского поселения </a:t>
            </a:r>
            <a:r>
              <a:rPr lang="ru-RU" baseline="0" dirty="0" err="1"/>
              <a:t>Каневского</a:t>
            </a:r>
            <a:r>
              <a:rPr lang="ru-RU" baseline="0" dirty="0"/>
              <a:t> района за </a:t>
            </a:r>
            <a:r>
              <a:rPr lang="ru-RU" baseline="0" dirty="0" smtClean="0"/>
              <a:t>2020 </a:t>
            </a:r>
            <a:r>
              <a:rPr lang="ru-RU" baseline="0" dirty="0"/>
              <a:t>год</a:t>
            </a:r>
            <a:r>
              <a:rPr lang="ru-RU" dirty="0"/>
              <a:t>  </a:t>
            </a:r>
          </a:p>
        </c:rich>
      </c:tx>
      <c:layout/>
      <c:overlay val="0"/>
      <c:spPr>
        <a:noFill/>
        <a:ln w="25400">
          <a:noFill/>
        </a:ln>
      </c:spPr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5074925074925075"/>
          <c:y val="0.2525399129172714"/>
          <c:w val="0.44455544455544455"/>
          <c:h val="0.40348330914368652"/>
        </c:manualLayout>
      </c:layout>
      <c:pie3DChart>
        <c:varyColors val="1"/>
        <c:ser>
          <c:idx val="0"/>
          <c:order val="0"/>
          <c:explosion val="83"/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5892-4FBB-B102-A03571754A8F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1-5892-4FBB-B102-A03571754A8F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2-5892-4FBB-B102-A03571754A8F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3-5892-4FBB-B102-A03571754A8F}"/>
              </c:ext>
            </c:extLst>
          </c:dPt>
          <c:dPt>
            <c:idx val="4"/>
            <c:bubble3D val="0"/>
            <c:extLst>
              <c:ext xmlns:c16="http://schemas.microsoft.com/office/drawing/2014/chart" uri="{C3380CC4-5D6E-409C-BE32-E72D297353CC}">
                <c16:uniqueId val="{00000004-5892-4FBB-B102-A03571754A8F}"/>
              </c:ext>
            </c:extLst>
          </c:dPt>
          <c:dPt>
            <c:idx val="5"/>
            <c:bubble3D val="0"/>
            <c:extLst>
              <c:ext xmlns:c16="http://schemas.microsoft.com/office/drawing/2014/chart" uri="{C3380CC4-5D6E-409C-BE32-E72D297353CC}">
                <c16:uniqueId val="{00000005-5892-4FBB-B102-A03571754A8F}"/>
              </c:ext>
            </c:extLst>
          </c:dPt>
          <c:dPt>
            <c:idx val="6"/>
            <c:bubble3D val="0"/>
            <c:extLst>
              <c:ext xmlns:c16="http://schemas.microsoft.com/office/drawing/2014/chart" uri="{C3380CC4-5D6E-409C-BE32-E72D297353CC}">
                <c16:uniqueId val="{00000006-5892-4FBB-B102-A03571754A8F}"/>
              </c:ext>
            </c:extLst>
          </c:dPt>
          <c:dLbls>
            <c:dLbl>
              <c:idx val="0"/>
              <c:layout>
                <c:manualLayout>
                  <c:x val="-7.2463439052414591E-2"/>
                  <c:y val="-4.2882075307596856E-2"/>
                </c:manualLayout>
              </c:layout>
              <c:tx>
                <c:rich>
                  <a:bodyPr/>
                  <a:lstStyle/>
                  <a:p>
                    <a:fld id="{07B363B8-8EBB-4AB7-A374-7F0FA72BF847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
</a:t>
                    </a:r>
                    <a:r>
                      <a:rPr lang="ru-RU" baseline="0" dirty="0" smtClean="0"/>
                      <a:t>8,3%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5892-4FBB-B102-A03571754A8F}"/>
                </c:ext>
              </c:extLst>
            </c:dLbl>
            <c:dLbl>
              <c:idx val="1"/>
              <c:layout>
                <c:manualLayout>
                  <c:x val="-9.0521384622004167E-2"/>
                  <c:y val="-0.13574859110420767"/>
                </c:manualLayout>
              </c:layout>
              <c:tx>
                <c:rich>
                  <a:bodyPr/>
                  <a:lstStyle/>
                  <a:p>
                    <a:fld id="{69231CA1-C4D0-4423-9EED-43A69C359877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
</a:t>
                    </a:r>
                    <a:r>
                      <a:rPr lang="ru-RU" baseline="0" dirty="0" smtClean="0"/>
                      <a:t>7,9%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5892-4FBB-B102-A03571754A8F}"/>
                </c:ext>
              </c:extLst>
            </c:dLbl>
            <c:dLbl>
              <c:idx val="2"/>
              <c:layout>
                <c:manualLayout>
                  <c:x val="-0.47346775624345239"/>
                  <c:y val="-8.6576919508772748E-2"/>
                </c:manualLayout>
              </c:layout>
              <c:tx>
                <c:rich>
                  <a:bodyPr/>
                  <a:lstStyle/>
                  <a:p>
                    <a:fld id="{81C87186-E0E3-4A62-8887-F8FEA135E584}" type="CATEGORYNAME">
                      <a:rPr lang="ru-RU" dirty="0"/>
                      <a:pPr/>
                      <a:t>[ИМЯ КАТЕГОРИИ]</a:t>
                    </a:fld>
                    <a:r>
                      <a:rPr lang="ru-RU" baseline="0" dirty="0"/>
                      <a:t>
</a:t>
                    </a:r>
                    <a:r>
                      <a:rPr lang="ru-RU" baseline="0" dirty="0" smtClean="0"/>
                      <a:t>2,3%</a:t>
                    </a:r>
                  </a:p>
                  <a:p>
                    <a:endParaRPr lang="ru-RU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5892-4FBB-B102-A03571754A8F}"/>
                </c:ext>
              </c:extLst>
            </c:dLbl>
            <c:dLbl>
              <c:idx val="3"/>
              <c:layout>
                <c:manualLayout>
                  <c:x val="-0.12644217116303091"/>
                  <c:y val="0.14642311642482841"/>
                </c:manualLayout>
              </c:layout>
              <c:tx>
                <c:rich>
                  <a:bodyPr/>
                  <a:lstStyle/>
                  <a:p>
                    <a:fld id="{509796CC-B314-445C-8282-0D1918C93C8E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
</a:t>
                    </a:r>
                    <a:r>
                      <a:rPr lang="ru-RU" baseline="0" dirty="0" smtClean="0"/>
                      <a:t>17,7%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5892-4FBB-B102-A03571754A8F}"/>
                </c:ext>
              </c:extLst>
            </c:dLbl>
            <c:dLbl>
              <c:idx val="4"/>
              <c:layout>
                <c:manualLayout>
                  <c:x val="2.4911184988678978E-2"/>
                  <c:y val="-0.20298856006401264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5892-4FBB-B102-A03571754A8F}"/>
                </c:ext>
              </c:extLst>
            </c:dLbl>
            <c:dLbl>
              <c:idx val="5"/>
              <c:layout>
                <c:manualLayout>
                  <c:x val="0.46569649555608117"/>
                  <c:y val="0.33486324840838189"/>
                </c:manualLayout>
              </c:layout>
              <c:tx>
                <c:rich>
                  <a:bodyPr/>
                  <a:lstStyle/>
                  <a:p>
                    <a:fld id="{8D04E6BC-A39D-4F6F-AEA4-A1D4E992824A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
</a:t>
                    </a:r>
                    <a:r>
                      <a:rPr lang="ru-RU" baseline="0" dirty="0" smtClean="0"/>
                      <a:t>63,6%</a:t>
                    </a:r>
                  </a:p>
                  <a:p>
                    <a:endParaRPr lang="ru-RU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5892-4FBB-B102-A03571754A8F}"/>
                </c:ext>
              </c:extLst>
            </c:dLbl>
            <c:dLbl>
              <c:idx val="6"/>
              <c:layout>
                <c:manualLayout>
                  <c:x val="-2.2306699367497077E-2"/>
                  <c:y val="-6.3242797514023119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892-4FBB-B102-A03571754A8F}"/>
                </c:ext>
              </c:extLst>
            </c:dLbl>
            <c:spPr>
              <a:ln cmpd="sng">
                <a:solidFill>
                  <a:schemeClr val="accent1"/>
                </a:solidFill>
              </a:ln>
              <a:effectLst>
                <a:outerShdw blurRad="50800" dist="50800" dir="5400000" algn="ctr" rotWithShape="0">
                  <a:schemeClr val="tx2">
                    <a:lumMod val="20000"/>
                    <a:lumOff val="80000"/>
                  </a:schemeClr>
                </a:outerShdw>
              </a:effectLst>
            </c:spPr>
            <c:txPr>
              <a:bodyPr/>
              <a:lstStyle/>
              <a:p>
                <a:pPr>
                  <a:defRPr sz="1500" baseline="0"/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'[Диаграмма в Microsoft PowerPoint]Лист1'!$A$1:$A$6</c:f>
              <c:strCache>
                <c:ptCount val="6"/>
                <c:pt idx="0">
                  <c:v>НДФЛ</c:v>
                </c:pt>
                <c:pt idx="1">
                  <c:v>Акцизы по подакцизным товарам</c:v>
                </c:pt>
                <c:pt idx="2">
                  <c:v>ЕСХН</c:v>
                </c:pt>
                <c:pt idx="3">
                  <c:v>НАЛОГИ НА ИМУЩЕСТВО</c:v>
                </c:pt>
                <c:pt idx="4">
                  <c:v>Прочие неналоговые доходы</c:v>
                </c:pt>
                <c:pt idx="5">
                  <c:v>БЕЗВОЗМЕЗДНЫЕ ПОСТУПЛЕНИЯ</c:v>
                </c:pt>
              </c:strCache>
            </c:strRef>
          </c:cat>
          <c:val>
            <c:numRef>
              <c:f>'[Диаграмма в Microsoft PowerPoint]Лист1'!$B$1:$B$6</c:f>
              <c:numCache>
                <c:formatCode>General</c:formatCode>
                <c:ptCount val="6"/>
                <c:pt idx="0">
                  <c:v>11.4</c:v>
                </c:pt>
                <c:pt idx="1">
                  <c:v>7.3</c:v>
                </c:pt>
                <c:pt idx="2">
                  <c:v>33.5</c:v>
                </c:pt>
                <c:pt idx="3">
                  <c:v>20</c:v>
                </c:pt>
                <c:pt idx="4">
                  <c:v>0.2</c:v>
                </c:pt>
                <c:pt idx="5">
                  <c:v>27.6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5892-4FBB-B102-A03571754A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plotVisOnly val="1"/>
    <c:dispBlanksAs val="zero"/>
    <c:showDLblsOverMax val="0"/>
  </c:chart>
  <c:spPr>
    <a:blipFill>
      <a:blip xmlns:r="http://schemas.openxmlformats.org/officeDocument/2006/relationships" r:embed="rId1"/>
      <a:tile tx="0" ty="0" sx="100000" sy="100000" flip="none" algn="tl"/>
    </a:blipFill>
    <a:ln w="6350">
      <a:noFill/>
    </a:ln>
  </c:sp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t" anchorCtr="0" compatLnSpc="1">
            <a:prstTxWarp prst="textNoShape">
              <a:avLst/>
            </a:prstTxWarp>
          </a:bodyPr>
          <a:lstStyle>
            <a:lvl1pPr defTabSz="9080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t" anchorCtr="0" compatLnSpc="1">
            <a:prstTxWarp prst="textNoShape">
              <a:avLst/>
            </a:prstTxWarp>
          </a:bodyPr>
          <a:lstStyle>
            <a:lvl1pPr algn="r" defTabSz="9080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E748A8A6-9882-42E7-BF72-78AC77613B34}" type="datetimeFigureOut">
              <a:rPr lang="ru-RU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b" anchorCtr="0" compatLnSpc="1">
            <a:prstTxWarp prst="textNoShape">
              <a:avLst/>
            </a:prstTxWarp>
          </a:bodyPr>
          <a:lstStyle>
            <a:lvl1pPr defTabSz="9080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b" anchorCtr="0" compatLnSpc="1">
            <a:prstTxWarp prst="textNoShape">
              <a:avLst/>
            </a:prstTxWarp>
          </a:bodyPr>
          <a:lstStyle>
            <a:lvl1pPr algn="r" defTabSz="908050" eaLnBrk="1" hangingPunct="1">
              <a:defRPr sz="1200" smtClean="0"/>
            </a:lvl1pPr>
          </a:lstStyle>
          <a:p>
            <a:pPr>
              <a:defRPr/>
            </a:pPr>
            <a:fld id="{6159DD79-9900-4F8B-9077-098173A3EF9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425041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t" anchorCtr="0" compatLnSpc="1">
            <a:prstTxWarp prst="textNoShape">
              <a:avLst/>
            </a:prstTxWarp>
          </a:bodyPr>
          <a:lstStyle>
            <a:lvl1pPr defTabSz="908050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t" anchorCtr="0" compatLnSpc="1">
            <a:prstTxWarp prst="textNoShape">
              <a:avLst/>
            </a:prstTxWarp>
          </a:bodyPr>
          <a:lstStyle>
            <a:lvl1pPr algn="r" defTabSz="908050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38F3C078-12C3-4F4F-BEA2-E8947BF30A8A}" type="datetimeFigureOut">
              <a:rPr lang="ru-RU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 bwMode="auto">
          <a:xfrm>
            <a:off x="679450" y="4716463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b" anchorCtr="0" compatLnSpc="1">
            <a:prstTxWarp prst="textNoShape">
              <a:avLst/>
            </a:prstTxWarp>
          </a:bodyPr>
          <a:lstStyle>
            <a:lvl1pPr defTabSz="908050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727" tIns="45363" rIns="90727" bIns="45363" numCol="1" anchor="b" anchorCtr="0" compatLnSpc="1">
            <a:prstTxWarp prst="textNoShape">
              <a:avLst/>
            </a:prstTxWarp>
          </a:bodyPr>
          <a:lstStyle>
            <a:lvl1pPr algn="r" defTabSz="908050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DA08FFC-3283-46C9-A045-267393006B7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60247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6148" name="Номер слайда 3"/>
          <p:cNvSpPr txBox="1">
            <a:spLocks noGrp="1"/>
          </p:cNvSpPr>
          <p:nvPr/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27" tIns="45363" rIns="90727" bIns="45363" anchor="b"/>
          <a:lstStyle>
            <a:lvl1pPr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7942B86-3971-498C-A82A-5B81A457DD66}" type="slidenum">
              <a:rPr lang="ru-RU" altLang="ru-RU"/>
              <a:pPr algn="r" eaLnBrk="1" hangingPunct="1">
                <a:spcBef>
                  <a:spcPct val="0"/>
                </a:spcBef>
              </a:pPr>
              <a:t>1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 smtClean="0"/>
          </a:p>
        </p:txBody>
      </p:sp>
      <p:sp>
        <p:nvSpPr>
          <p:cNvPr id="922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CB051B7-BA15-4BFB-8FE6-3B11B8B2FC48}" type="slidenum">
              <a:rPr lang="ru-RU" altLang="ru-RU"/>
              <a:pPr>
                <a:spcBef>
                  <a:spcPct val="0"/>
                </a:spcBef>
              </a:pPr>
              <a:t>3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  <p:sp>
        <p:nvSpPr>
          <p:cNvPr id="1434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080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D90EB57-CE89-466C-9A65-9F2C446858CB}" type="slidenum">
              <a:rPr lang="ru-RU" altLang="ru-RU"/>
              <a:pPr>
                <a:spcBef>
                  <a:spcPct val="0"/>
                </a:spcBef>
              </a:pPr>
              <a:t>5</a:t>
            </a:fld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A8A18-3EFD-41E6-8B23-0680C1E645AD}" type="datetime1">
              <a:rPr lang="ru-RU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563384-BA96-4443-8569-8C2F39A22CF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18023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8CCF56-C1CC-4DED-A592-E43D9D820F33}" type="datetime1">
              <a:rPr lang="ru-RU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4CD583-9C37-4247-8C2D-45F5796FACA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90476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F2B1C-6380-4BEF-9032-CDD577F31708}" type="datetime1">
              <a:rPr lang="ru-RU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EE942D-EF1A-4746-8212-636EDA6E3CB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78160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1_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9709C-E74D-4D25-8ED6-42011B07FD0B}" type="datetime1">
              <a:rPr lang="ru-RU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8EAF1-A29F-48AE-AED2-C813F1E1CB2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25827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E8FD4E-10D6-4197-8867-3E6794DEC4E9}" type="datetime1">
              <a:rPr lang="ru-RU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C83FE9-322A-4B10-A098-7ABC1A4B0B0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7609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7C1688-F794-4D79-BE26-4A94F2D27D3B}" type="datetime1">
              <a:rPr lang="ru-RU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0B2FB0-9778-4226-81F6-9133A070B53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2428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4CBB0-500D-4F93-98D9-10F6FEE90DE2}" type="datetime1">
              <a:rPr lang="ru-RU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FCAEDB-6D41-4F72-AB5D-3AFB587E532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18466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69D7D0-4638-4504-9ABE-68FDA525D4C0}" type="datetime1">
              <a:rPr lang="ru-RU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28DD32-7E48-49A4-A8B5-EF3EA9F441B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62054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28FBD-0B02-4E1F-9937-27D3B2FC8811}" type="datetime1">
              <a:rPr lang="ru-RU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326A33-4681-4AC8-9602-5B2C072C4C1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98481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71639C-FBBA-48D5-B0FB-8A0E67C53DBE}" type="datetime1">
              <a:rPr lang="ru-RU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341D4-6DB7-4003-9299-9B3F31132C4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50826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331735-C20D-4912-A905-3E2E1C7DA51A}" type="datetime1">
              <a:rPr lang="ru-RU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07CDD-BB50-40FE-A71E-49E8F2243FF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80037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13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764DD5-D3FD-4C79-969C-C22DB4959926}" type="datetime1">
              <a:rPr lang="ru-RU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E60BD25-76D5-4066-9083-C76DF889BA6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69877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9DF7CD9F-F5E4-4A27-9811-7C22713AEE59}" type="datetime1">
              <a:rPr lang="ru-RU"/>
              <a:pPr>
                <a:defRPr/>
              </a:pPr>
              <a:t>26.08.2022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3F4052"/>
                </a:solidFill>
              </a:defRPr>
            </a:lvl1pPr>
          </a:lstStyle>
          <a:p>
            <a:pPr>
              <a:defRPr/>
            </a:pPr>
            <a:fld id="{06BB25F0-0411-48F4-BA5D-E5F65635031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76" r:id="rId1"/>
    <p:sldLayoutId id="2147484677" r:id="rId2"/>
    <p:sldLayoutId id="2147484678" r:id="rId3"/>
    <p:sldLayoutId id="2147484679" r:id="rId4"/>
    <p:sldLayoutId id="2147484680" r:id="rId5"/>
    <p:sldLayoutId id="2147484681" r:id="rId6"/>
    <p:sldLayoutId id="2147484682" r:id="rId7"/>
    <p:sldLayoutId id="2147484683" r:id="rId8"/>
    <p:sldLayoutId id="2147484687" r:id="rId9"/>
    <p:sldLayoutId id="2147484684" r:id="rId10"/>
    <p:sldLayoutId id="2147484685" r:id="rId11"/>
    <p:sldLayoutId id="2147484686" r:id="rId12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9BBB5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9BBB5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8064A2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7"/>
          <p:cNvSpPr txBox="1">
            <a:spLocks noChangeArrowheads="1"/>
          </p:cNvSpPr>
          <p:nvPr/>
        </p:nvSpPr>
        <p:spPr bwMode="auto">
          <a:xfrm>
            <a:off x="3059113" y="6165850"/>
            <a:ext cx="35306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Arial" charset="0"/>
              </a:rPr>
              <a:t> </a:t>
            </a:r>
            <a:endParaRPr lang="ru-RU" b="1" dirty="0">
              <a:solidFill>
                <a:schemeClr val="accent6">
                  <a:lumMod val="40000"/>
                  <a:lumOff val="60000"/>
                </a:schemeClr>
              </a:solidFill>
              <a:latin typeface="Arial" charset="0"/>
            </a:endParaRPr>
          </a:p>
        </p:txBody>
      </p:sp>
      <p:sp>
        <p:nvSpPr>
          <p:cNvPr id="6217" name="Text Box 73"/>
          <p:cNvSpPr txBox="1">
            <a:spLocks noChangeArrowheads="1"/>
          </p:cNvSpPr>
          <p:nvPr/>
        </p:nvSpPr>
        <p:spPr bwMode="auto">
          <a:xfrm>
            <a:off x="22225" y="1844824"/>
            <a:ext cx="9121775" cy="2985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48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66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charset="0"/>
              </a:rPr>
              <a:t>БЮДЖЕТ ДЛЯ ГРАЖДАН</a:t>
            </a:r>
          </a:p>
          <a:p>
            <a:pPr algn="ctr" eaLnBrk="1" hangingPunct="1">
              <a:defRPr/>
            </a:pPr>
            <a:endParaRPr lang="ru-RU" sz="2800" b="1" dirty="0">
              <a:ln w="11430"/>
              <a:solidFill>
                <a:srgbClr val="FFC000"/>
              </a:solidFill>
              <a:effectLst>
                <a:glow>
                  <a:schemeClr val="accent5">
                    <a:satMod val="175000"/>
                  </a:schemeClr>
                </a:glow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" charset="0"/>
            </a:endParaRPr>
          </a:p>
          <a:p>
            <a:pPr algn="ctr" eaLnBrk="1" hangingPunct="1">
              <a:defRPr/>
            </a:pP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Arial" charset="0"/>
              </a:rPr>
              <a:t>по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Arial" charset="0"/>
              </a:rPr>
              <a:t> </a:t>
            </a: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Arial" charset="0"/>
              </a:rPr>
              <a:t>отчету об исполнении бюджета </a:t>
            </a:r>
          </a:p>
          <a:p>
            <a:pPr algn="ctr" eaLnBrk="1" hangingPunct="1">
              <a:defRPr/>
            </a:pP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Arial" charset="0"/>
              </a:rPr>
              <a:t>Красногвардейского </a:t>
            </a: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Arial" charset="0"/>
              </a:rPr>
              <a:t>сельского поселения</a:t>
            </a:r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FF00"/>
              </a:solidFill>
              <a:latin typeface="Arial" charset="0"/>
            </a:endParaRPr>
          </a:p>
          <a:p>
            <a:pPr algn="ctr" eaLnBrk="1" hangingPunct="1">
              <a:defRPr/>
            </a:pP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Arial" charset="0"/>
              </a:rPr>
              <a:t>Каневского района</a:t>
            </a:r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FF00"/>
              </a:solidFill>
              <a:latin typeface="Arial" charset="0"/>
            </a:endParaRPr>
          </a:p>
          <a:p>
            <a:pPr algn="ctr" eaLnBrk="1" hangingPunct="1">
              <a:defRPr/>
            </a:pP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Arial" charset="0"/>
              </a:rPr>
              <a:t>за </a:t>
            </a: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Arial" charset="0"/>
              </a:rPr>
              <a:t>2020 </a:t>
            </a: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FF00"/>
                </a:solidFill>
                <a:latin typeface="Arial" charset="0"/>
              </a:rPr>
              <a:t>год</a:t>
            </a:r>
          </a:p>
        </p:txBody>
      </p:sp>
      <p:sp>
        <p:nvSpPr>
          <p:cNvPr id="5125" name="Text Box 7"/>
          <p:cNvSpPr txBox="1">
            <a:spLocks noChangeArrowheads="1"/>
          </p:cNvSpPr>
          <p:nvPr/>
        </p:nvSpPr>
        <p:spPr bwMode="auto">
          <a:xfrm>
            <a:off x="8910638" y="0"/>
            <a:ext cx="233362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9BBB5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BBB5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700" b="1">
                <a:latin typeface="Arial" panose="020B0604020202020204" pitchFamily="34" charset="0"/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Прямоугольник 2"/>
          <p:cNvSpPr>
            <a:spLocks noChangeArrowheads="1"/>
          </p:cNvSpPr>
          <p:nvPr/>
        </p:nvSpPr>
        <p:spPr bwMode="auto">
          <a:xfrm>
            <a:off x="755650" y="692150"/>
            <a:ext cx="7993063" cy="60324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BBB5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BBB5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dirty="0">
                <a:latin typeface="Arial" panose="020B0604020202020204" pitchFamily="34" charset="0"/>
              </a:rPr>
              <a:t> </a:t>
            </a:r>
            <a:r>
              <a:rPr lang="ru-RU" altLang="ru-RU" sz="2800" b="1" dirty="0">
                <a:solidFill>
                  <a:srgbClr val="00B050"/>
                </a:solidFill>
                <a:latin typeface="Arial" panose="020B0604020202020204" pitchFamily="34" charset="0"/>
                <a:cs typeface="Aharoni" panose="02010803020104030203" pitchFamily="2" charset="-79"/>
              </a:rPr>
              <a:t>Уважаемые жители </a:t>
            </a:r>
            <a:r>
              <a:rPr lang="ru-RU" altLang="ru-RU" sz="2800" b="1" dirty="0" smtClean="0">
                <a:solidFill>
                  <a:srgbClr val="00B050"/>
                </a:solidFill>
                <a:latin typeface="Arial" panose="020B0604020202020204" pitchFamily="34" charset="0"/>
                <a:cs typeface="Aharoni" panose="02010803020104030203" pitchFamily="2" charset="-79"/>
              </a:rPr>
              <a:t>Красногвардейского </a:t>
            </a:r>
            <a:r>
              <a:rPr lang="ru-RU" altLang="ru-RU" sz="2800" b="1" dirty="0" smtClean="0">
                <a:solidFill>
                  <a:srgbClr val="00B050"/>
                </a:solidFill>
                <a:latin typeface="Arial" panose="020B0604020202020204" pitchFamily="34" charset="0"/>
                <a:cs typeface="Aharoni" panose="02010803020104030203" pitchFamily="2" charset="-79"/>
              </a:rPr>
              <a:t>сельского поселения!</a:t>
            </a:r>
            <a:endParaRPr lang="ru-RU" altLang="ru-RU" sz="2800" b="1" dirty="0">
              <a:solidFill>
                <a:srgbClr val="00B050"/>
              </a:solidFill>
              <a:latin typeface="Arial" panose="020B0604020202020204" pitchFamily="34" charset="0"/>
              <a:cs typeface="Aharoni" panose="02010803020104030203" pitchFamily="2" charset="-79"/>
            </a:endParaRP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b="1" dirty="0">
                <a:latin typeface="Arial" panose="020B0604020202020204" pitchFamily="34" charset="0"/>
                <a:cs typeface="Aharoni" panose="02010803020104030203" pitchFamily="2" charset="-79"/>
              </a:rPr>
              <a:t>	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b="1" dirty="0">
                <a:latin typeface="Arial" panose="020B0604020202020204" pitchFamily="34" charset="0"/>
                <a:cs typeface="Aharoni" panose="02010803020104030203" pitchFamily="2" charset="-79"/>
              </a:rPr>
              <a:t>	</a:t>
            </a:r>
            <a:r>
              <a:rPr lang="ru-RU" altLang="ru-RU" b="1" dirty="0">
                <a:latin typeface="Arial" panose="020B0604020202020204" pitchFamily="34" charset="0"/>
                <a:cs typeface="Aharoni" panose="02010803020104030203" pitchFamily="2" charset="-79"/>
              </a:rPr>
              <a:t>Предлагаем Вашему вниманию издание, в котором кратко и доступно отражены основные положения отчета об исполнении  местного бюджета за </a:t>
            </a:r>
            <a:r>
              <a:rPr lang="ru-RU" altLang="ru-RU" b="1" dirty="0" smtClean="0">
                <a:latin typeface="Arial" panose="020B0604020202020204" pitchFamily="34" charset="0"/>
                <a:cs typeface="Aharoni" panose="02010803020104030203" pitchFamily="2" charset="-79"/>
              </a:rPr>
              <a:t>2020 </a:t>
            </a:r>
            <a:r>
              <a:rPr lang="ru-RU" altLang="ru-RU" b="1" dirty="0">
                <a:latin typeface="Arial" panose="020B0604020202020204" pitchFamily="34" charset="0"/>
                <a:cs typeface="Aharoni" panose="02010803020104030203" pitchFamily="2" charset="-79"/>
              </a:rPr>
              <a:t>год.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b="1" dirty="0">
                <a:latin typeface="Arial" panose="020B0604020202020204" pitchFamily="34" charset="0"/>
                <a:cs typeface="Aharoni" panose="02010803020104030203" pitchFamily="2" charset="-79"/>
              </a:rPr>
              <a:t>	Изложенные в текстовом и графическом виде  данные наглядно показывают, что ключевыми направлениями расходования бюджетных средств в рамках реализации </a:t>
            </a:r>
            <a:r>
              <a:rPr lang="ru-RU" altLang="ru-RU" b="1" dirty="0" smtClean="0">
                <a:latin typeface="Arial" panose="020B0604020202020204" pitchFamily="34" charset="0"/>
                <a:cs typeface="Aharoni" panose="02010803020104030203" pitchFamily="2" charset="-79"/>
              </a:rPr>
              <a:t>муниципальных </a:t>
            </a:r>
            <a:r>
              <a:rPr lang="ru-RU" altLang="ru-RU" b="1" dirty="0">
                <a:latin typeface="Arial" panose="020B0604020202020204" pitchFamily="34" charset="0"/>
                <a:cs typeface="Aharoni" panose="02010803020104030203" pitchFamily="2" charset="-79"/>
              </a:rPr>
              <a:t>программ в </a:t>
            </a:r>
            <a:r>
              <a:rPr lang="ru-RU" altLang="ru-RU" b="1" dirty="0" smtClean="0">
                <a:latin typeface="Arial" panose="020B0604020202020204" pitchFamily="34" charset="0"/>
                <a:cs typeface="Aharoni" panose="02010803020104030203" pitchFamily="2" charset="-79"/>
              </a:rPr>
              <a:t>2020 </a:t>
            </a:r>
            <a:r>
              <a:rPr lang="ru-RU" altLang="ru-RU" b="1" dirty="0">
                <a:latin typeface="Arial" panose="020B0604020202020204" pitchFamily="34" charset="0"/>
                <a:cs typeface="Aharoni" panose="02010803020104030203" pitchFamily="2" charset="-79"/>
              </a:rPr>
              <a:t>году были: финансирование мероприятий в сфере </a:t>
            </a:r>
            <a:r>
              <a:rPr lang="ru-RU" altLang="ru-RU" b="1" dirty="0" smtClean="0">
                <a:latin typeface="Arial" panose="020B0604020202020204" pitchFamily="34" charset="0"/>
                <a:cs typeface="Aharoni" panose="02010803020104030203" pitchFamily="2" charset="-79"/>
              </a:rPr>
              <a:t>дорожного хозяйства, ЖКХ, культуры</a:t>
            </a:r>
            <a:r>
              <a:rPr lang="ru-RU" altLang="ru-RU" b="1" dirty="0">
                <a:latin typeface="Arial" panose="020B0604020202020204" pitchFamily="34" charset="0"/>
                <a:cs typeface="Aharoni" panose="02010803020104030203" pitchFamily="2" charset="-79"/>
              </a:rPr>
              <a:t>, физической культуры и спорта.</a:t>
            </a:r>
            <a:endParaRPr lang="ru-RU" altLang="ru-RU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784" y="188640"/>
            <a:ext cx="9036496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tabLst>
                <a:tab pos="2969895" algn="ctr"/>
                <a:tab pos="5940425" algn="r"/>
                <a:tab pos="449580" algn="l"/>
                <a:tab pos="2969895" algn="ctr"/>
                <a:tab pos="5940425" algn="r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ЗАКЛЮЧЕНИЕ 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tabLst>
                <a:tab pos="2969895" algn="ctr"/>
                <a:tab pos="5940425" algn="r"/>
                <a:tab pos="449580" algn="l"/>
                <a:tab pos="2969895" algn="ctr"/>
                <a:tab pos="5940425" algn="r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 публичных слушаниях 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соответствии с Федеральным законом от 06 октября 2003 года № 131-ФЗ «Об общих принципах организации местного самоуправления в Российской Федерации», Уставом Красногвардейского сельского поселения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Каневского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района, Положением о публичных слушаниях в Красногвардейском сельском поселении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Каневского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района, Совет  Красногвардейского сельского поселения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Каневского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района, р е ш и л:        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 Назначить на 14 апреля 2021 года в Красногвардейского сельского поселения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Каневского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района публичные слушания по проекту решения Совета Красногвардейского сельского поселения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Каневского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района «Об утверждении отчета об исполнении бюджета Красногвардейского сельского поселения за 2020 год».       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2. Определить оргкомитет по проведению публичных слушаний по проекту решения Совета Красногвардейского сельского поселения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Каневского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района «Об утверждении отчета об исполнении бюджета Красногвардейского сельского поселения за 2020 год».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3. Утвердить порядок учета предложений и участия граждан в обсуждении проекта решения Совета Красногвардейского сельского поселения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Каневского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района «Об утверждении отчета об исполнении бюджета Красногвардейского сельского поселения за 2020 год».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Финансирование расходов, связанных с организацией и проведением публичных слушаний, произвести за счет бюджета Красногвардейского сельского поселения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Каневского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района.</a:t>
            </a:r>
            <a:endParaRPr lang="ru-RU" sz="1100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40" name="Rectangle 8"/>
          <p:cNvSpPr>
            <a:spLocks noChangeArrowheads="1"/>
          </p:cNvSpPr>
          <p:nvPr/>
        </p:nvSpPr>
        <p:spPr bwMode="auto">
          <a:xfrm>
            <a:off x="395288" y="260350"/>
            <a:ext cx="8424862" cy="92333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Основные показатели</a:t>
            </a:r>
          </a:p>
          <a:p>
            <a:pPr algn="ctr" eaLnBrk="1" hangingPunct="1">
              <a:defRPr/>
            </a:pP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бюджета </a:t>
            </a:r>
            <a:r>
              <a:rPr lang="ru-RU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Красногвардейского </a:t>
            </a:r>
            <a:r>
              <a:rPr lang="ru-RU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сельского поселения </a:t>
            </a: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за </a:t>
            </a:r>
            <a:r>
              <a:rPr lang="ru-RU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2020 </a:t>
            </a: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год  </a:t>
            </a:r>
            <a:r>
              <a:rPr lang="ru-RU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(тыс. </a:t>
            </a: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рублей)</a:t>
            </a:r>
          </a:p>
        </p:txBody>
      </p:sp>
      <p:sp>
        <p:nvSpPr>
          <p:cNvPr id="10243" name="Text Box 10"/>
          <p:cNvSpPr txBox="1">
            <a:spLocks noChangeArrowheads="1"/>
          </p:cNvSpPr>
          <p:nvPr/>
        </p:nvSpPr>
        <p:spPr bwMode="auto">
          <a:xfrm>
            <a:off x="8910638" y="0"/>
            <a:ext cx="233362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9BBB5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BBB5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700" b="1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4043" name="Rectangle 9"/>
          <p:cNvSpPr>
            <a:spLocks noChangeArrowheads="1"/>
          </p:cNvSpPr>
          <p:nvPr/>
        </p:nvSpPr>
        <p:spPr bwMode="auto">
          <a:xfrm>
            <a:off x="179388" y="722313"/>
            <a:ext cx="8785225" cy="3667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 eaLnBrk="1" hangingPunct="1">
              <a:defRPr/>
            </a:pPr>
            <a:endParaRPr lang="ru-RU" b="1" dirty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graphicFrame>
        <p:nvGraphicFramePr>
          <p:cNvPr id="6195" name="Group 5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4753309"/>
              </p:ext>
            </p:extLst>
          </p:nvPr>
        </p:nvGraphicFramePr>
        <p:xfrm>
          <a:off x="395288" y="1243013"/>
          <a:ext cx="8497887" cy="4310063"/>
        </p:xfrm>
        <a:graphic>
          <a:graphicData uri="http://schemas.openxmlformats.org/drawingml/2006/table">
            <a:tbl>
              <a:tblPr/>
              <a:tblGrid>
                <a:gridCol w="384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640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49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6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80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23031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показателей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2019 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2020 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64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 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6964,8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2" marR="68582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7108,4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2" marR="68582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102,1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2" marR="68582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 всего,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15878,8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2" marR="68582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12405,2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2" marR="68582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78,1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2" marR="68582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 доходы 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22843,6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2" marR="68582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19513,6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2" marR="68582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85,4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2" marR="68582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 расходы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25034,1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2" marR="68582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21130,6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2" marR="68582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84,4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2" marR="68582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4298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Дефицит (-)</a:t>
                      </a:r>
                      <a:b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Профицит (+)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2" marR="6858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-2190,5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2" marR="68582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-1617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2" marR="68582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*</a:t>
                      </a:r>
                    </a:p>
                  </a:txBody>
                  <a:tcPr marL="68582" marR="68582" marT="0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AB5E4"/>
                        </a:gs>
                        <a:gs pos="50000">
                          <a:srgbClr val="C2D1ED"/>
                        </a:gs>
                        <a:gs pos="100000">
                          <a:srgbClr val="E1E8F5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116013" y="250825"/>
            <a:ext cx="6929437" cy="6413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Структура налоговых и неналоговых  доходов  бюджета  МО Лабинский  район  в 2017 год</a:t>
            </a:r>
          </a:p>
        </p:txBody>
      </p:sp>
      <p:graphicFrame>
        <p:nvGraphicFramePr>
          <p:cNvPr id="8" name="Диаграмма 7"/>
          <p:cNvGraphicFramePr>
            <a:graphicFrameLocks noGrp="1"/>
          </p:cNvGraphicFramePr>
          <p:nvPr/>
        </p:nvGraphicFramePr>
        <p:xfrm>
          <a:off x="0" y="0"/>
          <a:ext cx="0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316" name="Text Box 8"/>
          <p:cNvSpPr txBox="1">
            <a:spLocks noChangeArrowheads="1"/>
          </p:cNvSpPr>
          <p:nvPr/>
        </p:nvSpPr>
        <p:spPr bwMode="auto">
          <a:xfrm>
            <a:off x="8910638" y="0"/>
            <a:ext cx="233362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9BBB5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BBB5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700" b="1">
                <a:latin typeface="Arial" panose="020B0604020202020204" pitchFamily="34" charset="0"/>
              </a:rPr>
              <a:t>7</a:t>
            </a:r>
          </a:p>
        </p:txBody>
      </p:sp>
      <p:graphicFrame>
        <p:nvGraphicFramePr>
          <p:cNvPr id="2" name="Диаграмм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7264856"/>
              </p:ext>
            </p:extLst>
          </p:nvPr>
        </p:nvGraphicFramePr>
        <p:xfrm>
          <a:off x="806450" y="1103313"/>
          <a:ext cx="7958138" cy="5470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shape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9537930"/>
              </p:ext>
            </p:extLst>
          </p:nvPr>
        </p:nvGraphicFramePr>
        <p:xfrm>
          <a:off x="-162560" y="-20320"/>
          <a:ext cx="9469120" cy="6898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8"/>
          <p:cNvSpPr txBox="1">
            <a:spLocks noChangeArrowheads="1"/>
          </p:cNvSpPr>
          <p:nvPr/>
        </p:nvSpPr>
        <p:spPr bwMode="auto">
          <a:xfrm>
            <a:off x="8910638" y="0"/>
            <a:ext cx="282575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9BBB5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BBB5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700" b="1">
                <a:latin typeface="Arial" panose="020B0604020202020204" pitchFamily="34" charset="0"/>
              </a:rPr>
              <a:t>19</a:t>
            </a:r>
          </a:p>
        </p:txBody>
      </p:sp>
      <p:sp>
        <p:nvSpPr>
          <p:cNvPr id="56329" name="Rectangle 9"/>
          <p:cNvSpPr>
            <a:spLocks noChangeArrowheads="1"/>
          </p:cNvSpPr>
          <p:nvPr/>
        </p:nvSpPr>
        <p:spPr bwMode="auto">
          <a:xfrm>
            <a:off x="1403350" y="601663"/>
            <a:ext cx="7123113" cy="92333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Структура безвозмездных поступлений из других уровней бюджета в бюджет </a:t>
            </a:r>
            <a:r>
              <a:rPr lang="ru-RU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Красногвардейского </a:t>
            </a:r>
            <a:r>
              <a:rPr lang="ru-RU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сельского поселения в </a:t>
            </a:r>
            <a:r>
              <a:rPr lang="ru-RU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2020 </a:t>
            </a: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году</a:t>
            </a:r>
          </a:p>
        </p:txBody>
      </p:sp>
      <p:sp>
        <p:nvSpPr>
          <p:cNvPr id="15364" name="Line 11"/>
          <p:cNvSpPr>
            <a:spLocks noChangeShapeType="1"/>
          </p:cNvSpPr>
          <p:nvPr/>
        </p:nvSpPr>
        <p:spPr bwMode="auto">
          <a:xfrm>
            <a:off x="4572000" y="1412875"/>
            <a:ext cx="0" cy="6477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65" name="AutoShape 12"/>
          <p:cNvSpPr>
            <a:spLocks noChangeArrowheads="1"/>
          </p:cNvSpPr>
          <p:nvPr/>
        </p:nvSpPr>
        <p:spPr bwMode="auto">
          <a:xfrm>
            <a:off x="98732" y="3637679"/>
            <a:ext cx="2767587" cy="1293971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3366FF"/>
              </a:gs>
              <a:gs pos="100000">
                <a:srgbClr val="6699FF"/>
              </a:gs>
            </a:gsLst>
            <a:lin ang="5400000" scaled="1"/>
          </a:gra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>
            <a:lvl1pPr marL="88900" indent="87313">
              <a:spcBef>
                <a:spcPct val="20000"/>
              </a:spcBef>
              <a:buClr>
                <a:srgbClr val="9BBB5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BBB5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</a:rPr>
              <a:t>Субсидии </a:t>
            </a: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бюджетам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</a:rPr>
              <a:t>бюджетной </a:t>
            </a: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системы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</a:rPr>
              <a:t>Российской </a:t>
            </a: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Федерации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</a:rPr>
              <a:t>(межбюджетные субсидии</a:t>
            </a: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)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7 897,8 </a:t>
            </a: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тыс. руб.</a:t>
            </a:r>
            <a:endParaRPr lang="ru-RU" altLang="ru-RU" sz="14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5366" name="AutoShape 13"/>
          <p:cNvSpPr>
            <a:spLocks noChangeArrowheads="1"/>
          </p:cNvSpPr>
          <p:nvPr/>
        </p:nvSpPr>
        <p:spPr bwMode="auto">
          <a:xfrm>
            <a:off x="6659563" y="3695700"/>
            <a:ext cx="2089150" cy="117792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3366FF"/>
              </a:gs>
              <a:gs pos="100000">
                <a:srgbClr val="6699FF"/>
              </a:gs>
            </a:gsLst>
            <a:lin ang="5400000" scaled="1"/>
          </a:gra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marL="88900" indent="87313">
              <a:spcBef>
                <a:spcPct val="20000"/>
              </a:spcBef>
              <a:buClr>
                <a:srgbClr val="9BBB5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BBB5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</a:rPr>
              <a:t>Иные межбюджетные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</a:rPr>
              <a:t>трансферты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809,0 </a:t>
            </a: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тыс. </a:t>
            </a: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</a:rPr>
              <a:t>руб.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4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5367" name="AutoShape 14"/>
          <p:cNvSpPr>
            <a:spLocks noChangeArrowheads="1"/>
          </p:cNvSpPr>
          <p:nvPr/>
        </p:nvSpPr>
        <p:spPr bwMode="auto">
          <a:xfrm>
            <a:off x="2843212" y="3705043"/>
            <a:ext cx="1728788" cy="116998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3366FF"/>
              </a:gs>
              <a:gs pos="100000">
                <a:srgbClr val="6699FF"/>
              </a:gs>
            </a:gsLst>
            <a:lin ang="5400000" scaled="1"/>
          </a:gra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marL="88900" indent="87313">
              <a:spcBef>
                <a:spcPct val="20000"/>
              </a:spcBef>
              <a:buClr>
                <a:srgbClr val="9BBB5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BBB5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Субвенции</a:t>
            </a:r>
            <a:endParaRPr lang="ru-RU" altLang="ru-RU" sz="14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246,8 </a:t>
            </a: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тыс. </a:t>
            </a: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</a:rPr>
              <a:t>руб.</a:t>
            </a:r>
          </a:p>
        </p:txBody>
      </p:sp>
      <p:sp>
        <p:nvSpPr>
          <p:cNvPr id="15368" name="AutoShape 15"/>
          <p:cNvSpPr>
            <a:spLocks noChangeArrowheads="1"/>
          </p:cNvSpPr>
          <p:nvPr/>
        </p:nvSpPr>
        <p:spPr bwMode="auto">
          <a:xfrm>
            <a:off x="1785938" y="1585913"/>
            <a:ext cx="5689600" cy="136683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3366FF"/>
              </a:gs>
              <a:gs pos="100000">
                <a:srgbClr val="6699FF"/>
              </a:gs>
            </a:gsLst>
            <a:lin ang="5400000" scaled="1"/>
          </a:gra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marL="88900" indent="87313">
              <a:spcBef>
                <a:spcPct val="20000"/>
              </a:spcBef>
              <a:buClr>
                <a:srgbClr val="9BBB5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BBB5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dirty="0">
                <a:solidFill>
                  <a:schemeClr val="bg1"/>
                </a:solidFill>
                <a:latin typeface="Arial" panose="020B0604020202020204" pitchFamily="34" charset="0"/>
              </a:rPr>
              <a:t>Безвозмездные поступления,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dirty="0">
                <a:solidFill>
                  <a:schemeClr val="bg1"/>
                </a:solidFill>
                <a:latin typeface="Arial" panose="020B0604020202020204" pitchFamily="34" charset="0"/>
              </a:rPr>
              <a:t> всего   </a:t>
            </a:r>
            <a:r>
              <a:rPr lang="ru-RU" altLang="ru-RU" sz="1800" dirty="0" smtClean="0">
                <a:solidFill>
                  <a:schemeClr val="bg1"/>
                </a:solidFill>
                <a:latin typeface="Arial" panose="020B0604020202020204" pitchFamily="34" charset="0"/>
              </a:rPr>
              <a:t>12 405,2тыс</a:t>
            </a:r>
            <a:r>
              <a:rPr lang="ru-RU" altLang="ru-RU" sz="1800" dirty="0" smtClean="0">
                <a:solidFill>
                  <a:schemeClr val="bg1"/>
                </a:solidFill>
                <a:latin typeface="Arial" panose="020B0604020202020204" pitchFamily="34" charset="0"/>
              </a:rPr>
              <a:t>. </a:t>
            </a:r>
            <a:r>
              <a:rPr lang="ru-RU" altLang="ru-RU" sz="1800" dirty="0">
                <a:solidFill>
                  <a:schemeClr val="bg1"/>
                </a:solidFill>
                <a:latin typeface="Arial" panose="020B0604020202020204" pitchFamily="34" charset="0"/>
              </a:rPr>
              <a:t>руб.</a:t>
            </a:r>
          </a:p>
        </p:txBody>
      </p:sp>
      <p:sp>
        <p:nvSpPr>
          <p:cNvPr id="15369" name="AutoShape 16"/>
          <p:cNvSpPr>
            <a:spLocks noChangeArrowheads="1"/>
          </p:cNvSpPr>
          <p:nvPr/>
        </p:nvSpPr>
        <p:spPr bwMode="auto">
          <a:xfrm>
            <a:off x="4716462" y="3705043"/>
            <a:ext cx="1799753" cy="159616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3366FF"/>
              </a:gs>
              <a:gs pos="100000">
                <a:srgbClr val="6699FF"/>
              </a:gs>
            </a:gsLst>
            <a:lin ang="5400000" scaled="1"/>
          </a:gra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marL="88900" indent="87313">
              <a:spcBef>
                <a:spcPct val="20000"/>
              </a:spcBef>
              <a:buClr>
                <a:srgbClr val="9BBB5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9BBB5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</a:rPr>
              <a:t>Прочие </a:t>
            </a:r>
            <a:endParaRPr lang="ru-RU" altLang="ru-RU" sz="1400" dirty="0" smtClean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безвозмездные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поступления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</a:rPr>
              <a:t>в бюджеты сельских </a:t>
            </a:r>
            <a:endParaRPr lang="ru-RU" altLang="ru-RU" sz="1400" dirty="0" smtClean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поселений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3 300,7 </a:t>
            </a: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тыс. </a:t>
            </a: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</a:rPr>
              <a:t>руб. </a:t>
            </a:r>
          </a:p>
        </p:txBody>
      </p:sp>
      <p:sp>
        <p:nvSpPr>
          <p:cNvPr id="13" name="Стрелка вниз 12"/>
          <p:cNvSpPr/>
          <p:nvPr/>
        </p:nvSpPr>
        <p:spPr>
          <a:xfrm flipH="1">
            <a:off x="3473450" y="3019425"/>
            <a:ext cx="234950" cy="5270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15" name="Стрелка вниз 14"/>
          <p:cNvSpPr/>
          <p:nvPr/>
        </p:nvSpPr>
        <p:spPr>
          <a:xfrm>
            <a:off x="5318125" y="3019425"/>
            <a:ext cx="242888" cy="5270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25" name="Стрелка вниз 24"/>
          <p:cNvSpPr/>
          <p:nvPr/>
        </p:nvSpPr>
        <p:spPr>
          <a:xfrm>
            <a:off x="1841500" y="3019425"/>
            <a:ext cx="192088" cy="5270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26" name="Стрелка вниз 25"/>
          <p:cNvSpPr/>
          <p:nvPr/>
        </p:nvSpPr>
        <p:spPr>
          <a:xfrm>
            <a:off x="7164388" y="3003550"/>
            <a:ext cx="193675" cy="5429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435280" cy="98243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200" b="1" dirty="0" smtClean="0">
                <a:solidFill>
                  <a:srgbClr val="002060"/>
                </a:solidFill>
              </a:rPr>
              <a:t/>
            </a:r>
            <a:br>
              <a:rPr lang="ru-RU" sz="2200" b="1" dirty="0" smtClean="0">
                <a:solidFill>
                  <a:srgbClr val="002060"/>
                </a:solidFill>
              </a:rPr>
            </a:br>
            <a:r>
              <a:rPr lang="ru-RU" sz="2200" b="1" dirty="0" smtClean="0">
                <a:solidFill>
                  <a:srgbClr val="002060"/>
                </a:solidFill>
              </a:rPr>
              <a:t>Исполнение  бюджета </a:t>
            </a:r>
            <a:r>
              <a:rPr lang="ru-RU" sz="2200" b="1" dirty="0" smtClean="0">
                <a:solidFill>
                  <a:srgbClr val="002060"/>
                </a:solidFill>
              </a:rPr>
              <a:t>Красногвардейского </a:t>
            </a:r>
            <a:r>
              <a:rPr lang="ru-RU" sz="2200" b="1" dirty="0" smtClean="0">
                <a:solidFill>
                  <a:srgbClr val="002060"/>
                </a:solidFill>
              </a:rPr>
              <a:t>сельского поселения по расходам за </a:t>
            </a:r>
            <a:r>
              <a:rPr lang="ru-RU" sz="2200" b="1" dirty="0" smtClean="0">
                <a:solidFill>
                  <a:srgbClr val="002060"/>
                </a:solidFill>
              </a:rPr>
              <a:t>2020 </a:t>
            </a:r>
            <a:r>
              <a:rPr lang="ru-RU" sz="2200" b="1" dirty="0" smtClean="0">
                <a:solidFill>
                  <a:srgbClr val="002060"/>
                </a:solidFill>
              </a:rPr>
              <a:t>год, тыс. рублей. 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endParaRPr lang="ru-RU" sz="2800" b="1" dirty="0" smtClean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0227563"/>
              </p:ext>
            </p:extLst>
          </p:nvPr>
        </p:nvGraphicFramePr>
        <p:xfrm>
          <a:off x="179512" y="1700808"/>
          <a:ext cx="8572500" cy="4464497"/>
        </p:xfrm>
        <a:graphic>
          <a:graphicData uri="http://schemas.openxmlformats.org/drawingml/2006/table">
            <a:tbl>
              <a:tblPr/>
              <a:tblGrid>
                <a:gridCol w="5752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327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736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56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652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7129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Раздел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Наименование раздела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Уточненная сводная бюджетная роспись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Исполненные расходы</a:t>
                      </a:r>
                    </a:p>
                  </a:txBody>
                  <a:tcPr marL="6235" marR="6235" marT="6234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Процент исполнения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452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РАСХОДЫ всего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21590,4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21130,6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97,9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452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в том числе: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452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01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Общегосударственные расходы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6101,7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6068,5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99,5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3452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02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Национальная оборона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243,0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243,0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100,0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213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03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Национальная безопасность и правоохранительная деятельность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16,5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16,5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100,0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3452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04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Национальная экономика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5507,7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5081,4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92,3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3452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05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Жилищно-коммунальное хозяйство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706,9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706,8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100,0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3452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08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Культура, кинематография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8661,6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8661,5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100,0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3452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Социальная политика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350,0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349,9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100,0</a:t>
                      </a: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3452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13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Обслуживание муниципального долга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3,0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3,0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100,0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6235" marR="6235" marT="6234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1412776"/>
            <a:ext cx="748883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4000" b="1" dirty="0">
                <a:latin typeface="Times New Roman"/>
                <a:ea typeface="Times New Roman"/>
              </a:rPr>
              <a:t>Администрация </a:t>
            </a:r>
            <a:r>
              <a:rPr lang="ru-RU" sz="4000" b="1" dirty="0" smtClean="0">
                <a:latin typeface="Times New Roman"/>
                <a:ea typeface="Times New Roman"/>
              </a:rPr>
              <a:t>Красногвардейского</a:t>
            </a:r>
          </a:p>
          <a:p>
            <a:pPr algn="ctr">
              <a:spcAft>
                <a:spcPts val="0"/>
              </a:spcAft>
            </a:pPr>
            <a:r>
              <a:rPr lang="ru-RU" sz="4000" b="1" dirty="0" smtClean="0">
                <a:latin typeface="Times New Roman"/>
                <a:ea typeface="Times New Roman"/>
              </a:rPr>
              <a:t>сельского </a:t>
            </a:r>
            <a:r>
              <a:rPr lang="ru-RU" sz="4000" b="1" dirty="0">
                <a:latin typeface="Times New Roman"/>
                <a:ea typeface="Times New Roman"/>
              </a:rPr>
              <a:t>поселения Каневского района</a:t>
            </a:r>
          </a:p>
          <a:p>
            <a:pPr algn="ctr">
              <a:spcAft>
                <a:spcPts val="0"/>
              </a:spcAft>
            </a:pPr>
            <a:r>
              <a:rPr lang="ru-RU" sz="4000" b="1" dirty="0">
                <a:latin typeface="Times New Roman"/>
                <a:ea typeface="Times New Roman"/>
              </a:rPr>
              <a:t> </a:t>
            </a:r>
          </a:p>
          <a:p>
            <a:pPr algn="ctr">
              <a:spcAft>
                <a:spcPts val="0"/>
              </a:spcAft>
            </a:pPr>
            <a:endParaRPr lang="ru-RU" sz="4000" b="1" dirty="0"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ru-RU" sz="4000" b="1" dirty="0" smtClean="0">
                <a:latin typeface="Times New Roman"/>
                <a:ea typeface="Times New Roman"/>
              </a:rPr>
              <a:t>Спасибо </a:t>
            </a:r>
            <a:r>
              <a:rPr lang="ru-RU" sz="4000" b="1" dirty="0">
                <a:latin typeface="Times New Roman"/>
                <a:ea typeface="Times New Roman"/>
              </a:rPr>
              <a:t>за внимание!</a:t>
            </a:r>
            <a:endParaRPr lang="ru-RU" sz="4000" b="1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59225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28289</TotalTime>
  <Words>299</Words>
  <Application>Microsoft Office PowerPoint</Application>
  <PresentationFormat>Экран (4:3)</PresentationFormat>
  <Paragraphs>148</Paragraphs>
  <Slides>8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7" baseType="lpstr">
      <vt:lpstr>Aharoni</vt:lpstr>
      <vt:lpstr>Arial</vt:lpstr>
      <vt:lpstr>Arial Cyr</vt:lpstr>
      <vt:lpstr>Calibri</vt:lpstr>
      <vt:lpstr>Constantia</vt:lpstr>
      <vt:lpstr>Courier New</vt:lpstr>
      <vt:lpstr>Times New Roman</vt:lpstr>
      <vt:lpstr>Wingdings 2</vt:lpstr>
      <vt:lpstr>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Исполнение  бюджета Красногвардейского сельского поселения по расходам за 2020 год, тыс. рублей.  </vt:lpstr>
      <vt:lpstr>Презентация PowerPoint</vt:lpstr>
    </vt:vector>
  </TitlesOfParts>
  <Company>df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Лось</dc:creator>
  <cp:lastModifiedBy>Yrist</cp:lastModifiedBy>
  <cp:revision>2635</cp:revision>
  <cp:lastPrinted>2014-05-22T08:02:27Z</cp:lastPrinted>
  <dcterms:created xsi:type="dcterms:W3CDTF">2010-07-02T14:14:42Z</dcterms:created>
  <dcterms:modified xsi:type="dcterms:W3CDTF">2022-08-26T12:32:41Z</dcterms:modified>
</cp:coreProperties>
</file>