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</p:sldMasterIdLst>
  <p:notesMasterIdLst>
    <p:notesMasterId r:id="rId10"/>
  </p:notesMasterIdLst>
  <p:handoutMasterIdLst>
    <p:handoutMasterId r:id="rId11"/>
  </p:handoutMasterIdLst>
  <p:sldIdLst>
    <p:sldId id="464" r:id="rId2"/>
    <p:sldId id="539" r:id="rId3"/>
    <p:sldId id="544" r:id="rId4"/>
    <p:sldId id="496" r:id="rId5"/>
    <p:sldId id="482" r:id="rId6"/>
    <p:sldId id="533" r:id="rId7"/>
    <p:sldId id="512" r:id="rId8"/>
    <p:sldId id="577" r:id="rId9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BC2A38"/>
    <a:srgbClr val="33CCCC"/>
    <a:srgbClr val="000000"/>
    <a:srgbClr val="FF9999"/>
    <a:srgbClr val="FF0066"/>
    <a:srgbClr val="99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9" autoAdjust="0"/>
  </p:normalViewPr>
  <p:slideViewPr>
    <p:cSldViewPr>
      <p:cViewPr varScale="1">
        <p:scale>
          <a:sx n="63" d="100"/>
          <a:sy n="63" d="100"/>
        </p:scale>
        <p:origin x="9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FIBM\obmen$\_Bce\&#1051;&#1086;&#1089;&#1100;\&#1057;&#1086;&#1074;&#1077;&#1097;&#1072;&#1085;&#1080;&#1077;%20&#1071;&#1085;&#1074;&#1072;&#1088;&#1100;%202011\&#1054;&#1040;&#1044;&#1041;&#1041;\&#1057;&#1083;&#1072;&#1081;&#1076;&#1099;%20&#1054;&#1040;&#1044;&#1041;&#1041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887280248190412E-2"/>
          <c:y val="4.2372881355936684E-2"/>
          <c:w val="0.95449844881075496"/>
          <c:h val="0.775520557086258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Лист1!$B$6:$B$10</c:f>
              <c:strCache>
                <c:ptCount val="5"/>
                <c:pt idx="0">
                  <c:v>2006г.</c:v>
                </c:pt>
                <c:pt idx="1">
                  <c:v>2007г.</c:v>
                </c:pt>
                <c:pt idx="2">
                  <c:v>2008г.</c:v>
                </c:pt>
                <c:pt idx="3">
                  <c:v>2009г.</c:v>
                </c:pt>
                <c:pt idx="4">
                  <c:v>2010г.</c:v>
                </c:pt>
              </c:strCache>
            </c:strRef>
          </c:cat>
          <c:val>
            <c:numRef>
              <c:f>Лист1!$C$6:$C$10</c:f>
              <c:numCache>
                <c:formatCode>#,##0</c:formatCode>
                <c:ptCount val="5"/>
                <c:pt idx="0">
                  <c:v>2586.8403916999996</c:v>
                </c:pt>
                <c:pt idx="1">
                  <c:v>3323.6727967499996</c:v>
                </c:pt>
                <c:pt idx="2">
                  <c:v>5791.5468578299997</c:v>
                </c:pt>
                <c:pt idx="3">
                  <c:v>6532.4744473799965</c:v>
                </c:pt>
                <c:pt idx="4">
                  <c:v>7146.2779999999975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6-4347-8BD3-48D6AA2EBB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092736"/>
        <c:axId val="158824704"/>
      </c:barChart>
      <c:catAx>
        <c:axId val="10109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58824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824704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1.137538779731174E-2"/>
              <c:y val="0.53220338983047821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one"/>
        <c:crossAx val="101092736"/>
        <c:crosses val="autoZero"/>
        <c:crossBetween val="between"/>
      </c:valAx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871584699453555"/>
          <c:y val="0.19000836120401338"/>
          <c:w val="0.51584699453551963"/>
          <c:h val="0.78929765886287662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161-45E4-B647-58C46F2DB63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161-45E4-B647-58C46F2DB63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161-45E4-B647-58C46F2DB63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161-45E4-B647-58C46F2DB63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161-45E4-B647-58C46F2DB63A}"/>
              </c:ext>
            </c:extLst>
          </c:dPt>
          <c:dLbls>
            <c:dLbl>
              <c:idx val="0"/>
              <c:layout>
                <c:manualLayout>
                  <c:x val="6.5885288929047894E-2"/>
                  <c:y val="-2.105410423195428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
НДФЛ
61,7%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61-45E4-B647-58C46F2DB63A}"/>
                </c:ext>
              </c:extLst>
            </c:dLbl>
            <c:dLbl>
              <c:idx val="1"/>
              <c:layout>
                <c:manualLayout>
                  <c:x val="-3.3835032915967692E-2"/>
                  <c:y val="-2.058600847971005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на прибыль
1,3%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61-45E4-B647-58C46F2DB63A}"/>
                </c:ext>
              </c:extLst>
            </c:dLbl>
            <c:dLbl>
              <c:idx val="2"/>
              <c:layout>
                <c:manualLayout>
                  <c:x val="-7.1806075470074435E-2"/>
                  <c:y val="1.546213757143234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ЕНВД, УСН, ЕСХН
14,5%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61-45E4-B647-58C46F2DB63A}"/>
                </c:ext>
              </c:extLst>
            </c:dLbl>
            <c:dLbl>
              <c:idx val="3"/>
              <c:layout>
                <c:manualLayout>
                  <c:x val="-0.1206334208223972"/>
                  <c:y val="4.282407407407407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использования и продажи  имущества
14,8%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61-45E4-B647-58C46F2DB63A}"/>
                </c:ext>
              </c:extLst>
            </c:dLbl>
            <c:dLbl>
              <c:idx val="4"/>
              <c:layout>
                <c:manualLayout>
                  <c:x val="9.8712297233337631E-2"/>
                  <c:y val="9.3946685803070508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Прочие
7,7%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61-45E4-B647-58C46F2DB63A}"/>
                </c:ext>
              </c:extLst>
            </c:dLbl>
            <c:dLbl>
              <c:idx val="5"/>
              <c:layout>
                <c:manualLayout>
                  <c:x val="-3.9239282589678501E-2"/>
                  <c:y val="1.069371536891281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61-45E4-B647-58C46F2DB63A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#ССЫЛКА!$A$1:$A$5</c:f>
            </c:multiLvlStrRef>
          </c:cat>
          <c:val>
            <c:numRef>
              <c:f>#ССЫЛКА!$B$1:$B$5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61-45E4-B647-58C46F2DB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52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b="1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</a:t>
            </a:r>
            <a:r>
              <a:rPr lang="ru-RU" baseline="0" dirty="0"/>
              <a:t> бюджета </a:t>
            </a:r>
            <a:r>
              <a:rPr lang="ru-RU" dirty="0"/>
              <a:t> в разрезе платежей</a:t>
            </a:r>
            <a:r>
              <a:rPr lang="ru-RU" baseline="0" dirty="0"/>
              <a:t> </a:t>
            </a:r>
            <a:r>
              <a:rPr lang="ru-RU" baseline="0" dirty="0" smtClean="0"/>
              <a:t>Красногвардейского </a:t>
            </a:r>
            <a:r>
              <a:rPr lang="ru-RU" baseline="0" dirty="0"/>
              <a:t>сельского поселения </a:t>
            </a:r>
            <a:r>
              <a:rPr lang="ru-RU" baseline="0" dirty="0" err="1"/>
              <a:t>Каневского</a:t>
            </a:r>
            <a:r>
              <a:rPr lang="ru-RU" baseline="0" dirty="0"/>
              <a:t> района за </a:t>
            </a:r>
            <a:r>
              <a:rPr lang="ru-RU" baseline="0" dirty="0" smtClean="0"/>
              <a:t>2020 </a:t>
            </a:r>
            <a:r>
              <a:rPr lang="ru-RU" baseline="0" dirty="0"/>
              <a:t>год</a:t>
            </a:r>
            <a:r>
              <a:rPr lang="ru-RU" dirty="0"/>
              <a:t> 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074925074925075"/>
          <c:y val="0.2525399129172714"/>
          <c:w val="0.44455544455544455"/>
          <c:h val="0.40348330914368652"/>
        </c:manualLayout>
      </c:layout>
      <c:pie3DChart>
        <c:varyColors val="1"/>
        <c:ser>
          <c:idx val="0"/>
          <c:order val="0"/>
          <c:explosion val="83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892-4FBB-B102-A03571754A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892-4FBB-B102-A03571754A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892-4FBB-B102-A03571754A8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892-4FBB-B102-A03571754A8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5892-4FBB-B102-A03571754A8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5892-4FBB-B102-A03571754A8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5892-4FBB-B102-A03571754A8F}"/>
              </c:ext>
            </c:extLst>
          </c:dPt>
          <c:dLbls>
            <c:dLbl>
              <c:idx val="0"/>
              <c:layout>
                <c:manualLayout>
                  <c:x val="-7.2463439052414591E-2"/>
                  <c:y val="-4.2882075307596856E-2"/>
                </c:manualLayout>
              </c:layout>
              <c:tx>
                <c:rich>
                  <a:bodyPr/>
                  <a:lstStyle/>
                  <a:p>
                    <a:fld id="{07B363B8-8EBB-4AB7-A374-7F0FA72BF84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892-4FBB-B102-A03571754A8F}"/>
                </c:ext>
              </c:extLst>
            </c:dLbl>
            <c:dLbl>
              <c:idx val="1"/>
              <c:layout>
                <c:manualLayout>
                  <c:x val="-9.0521384622004167E-2"/>
                  <c:y val="-0.13574859110420767"/>
                </c:manualLayout>
              </c:layout>
              <c:tx>
                <c:rich>
                  <a:bodyPr/>
                  <a:lstStyle/>
                  <a:p>
                    <a:fld id="{69231CA1-C4D0-4423-9EED-43A69C35987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92-4FBB-B102-A03571754A8F}"/>
                </c:ext>
              </c:extLst>
            </c:dLbl>
            <c:dLbl>
              <c:idx val="2"/>
              <c:layout>
                <c:manualLayout>
                  <c:x val="-0.47346775624345239"/>
                  <c:y val="-8.6576919508772748E-2"/>
                </c:manualLayout>
              </c:layout>
              <c:tx>
                <c:rich>
                  <a:bodyPr/>
                  <a:lstStyle/>
                  <a:p>
                    <a:fld id="{81C87186-E0E3-4A62-8887-F8FEA135E584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2,3%</a:t>
                    </a:r>
                  </a:p>
                  <a:p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892-4FBB-B102-A03571754A8F}"/>
                </c:ext>
              </c:extLst>
            </c:dLbl>
            <c:dLbl>
              <c:idx val="3"/>
              <c:layout>
                <c:manualLayout>
                  <c:x val="-0.12644217116303091"/>
                  <c:y val="0.14642311642482841"/>
                </c:manualLayout>
              </c:layout>
              <c:tx>
                <c:rich>
                  <a:bodyPr/>
                  <a:lstStyle/>
                  <a:p>
                    <a:fld id="{509796CC-B314-445C-8282-0D1918C93C8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17,7%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92-4FBB-B102-A03571754A8F}"/>
                </c:ext>
              </c:extLst>
            </c:dLbl>
            <c:dLbl>
              <c:idx val="4"/>
              <c:layout>
                <c:manualLayout>
                  <c:x val="2.4911184988678978E-2"/>
                  <c:y val="-0.2029885600640126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892-4FBB-B102-A03571754A8F}"/>
                </c:ext>
              </c:extLst>
            </c:dLbl>
            <c:dLbl>
              <c:idx val="5"/>
              <c:layout>
                <c:manualLayout>
                  <c:x val="0.46569649555608117"/>
                  <c:y val="0.33486324840838189"/>
                </c:manualLayout>
              </c:layout>
              <c:tx>
                <c:rich>
                  <a:bodyPr/>
                  <a:lstStyle/>
                  <a:p>
                    <a:fld id="{8D04E6BC-A39D-4F6F-AEA4-A1D4E992824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63,6%</a:t>
                    </a:r>
                  </a:p>
                  <a:p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92-4FBB-B102-A03571754A8F}"/>
                </c:ext>
              </c:extLst>
            </c:dLbl>
            <c:dLbl>
              <c:idx val="6"/>
              <c:layout>
                <c:manualLayout>
                  <c:x val="-2.2306699367497077E-2"/>
                  <c:y val="-6.32427975140231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92-4FBB-B102-A03571754A8F}"/>
                </c:ext>
              </c:extLst>
            </c:dLbl>
            <c:spPr>
              <a:ln cmpd="sng">
                <a:solidFill>
                  <a:schemeClr val="accent1"/>
                </a:solidFill>
              </a:ln>
              <a:effectLst>
                <a:outerShdw blurRad="50800" dist="50800" dir="5400000" algn="ctr" rotWithShape="0">
                  <a:schemeClr val="tx2">
                    <a:lumMod val="20000"/>
                    <a:lumOff val="80000"/>
                  </a:schemeClr>
                </a:outerShdw>
              </a:effectLst>
            </c:spPr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PowerPoint]Лист1'!$A$1:$A$6</c:f>
              <c:strCache>
                <c:ptCount val="6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ЕСХН</c:v>
                </c:pt>
                <c:pt idx="3">
                  <c:v>НАЛОГИ НА ИМУЩЕСТВО</c:v>
                </c:pt>
                <c:pt idx="4">
                  <c:v>Прочие неналоговые доходы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'[Диаграмма в Microsoft PowerPoint]Лист1'!$B$1:$B$6</c:f>
              <c:numCache>
                <c:formatCode>General</c:formatCode>
                <c:ptCount val="6"/>
                <c:pt idx="0">
                  <c:v>11.4</c:v>
                </c:pt>
                <c:pt idx="1">
                  <c:v>7.3</c:v>
                </c:pt>
                <c:pt idx="2">
                  <c:v>33.5</c:v>
                </c:pt>
                <c:pt idx="3">
                  <c:v>20</c:v>
                </c:pt>
                <c:pt idx="4">
                  <c:v>0.2</c:v>
                </c:pt>
                <c:pt idx="5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892-4FBB-B102-A03571754A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 w="6350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48A8A6-9882-42E7-BF72-78AC77613B34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 smtClean="0"/>
            </a:lvl1pPr>
          </a:lstStyle>
          <a:p>
            <a:pPr>
              <a:defRPr/>
            </a:pPr>
            <a:fld id="{6159DD79-9900-4F8B-9077-098173A3EF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2504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8F3C078-12C3-4F4F-BEA2-E8947BF30A8A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08FFC-3283-46C9-A045-267393006B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024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7" tIns="45363" rIns="90727" bIns="45363" anchor="b"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942B86-3971-498C-A82A-5B81A457DD6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B051B7-BA15-4BFB-8FE6-3B11B8B2FC48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90EB57-CE89-466C-9A65-9F2C446858CB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8A18-3EFD-41E6-8B23-0680C1E645AD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3384-BA96-4443-8569-8C2F39A22C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0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CF56-C1CC-4DED-A592-E43D9D820F33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D583-9C37-4247-8C2D-45F5796FAC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047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2B1C-6380-4BEF-9032-CDD577F31708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E942D-EF1A-4746-8212-636EDA6E3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816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709C-E74D-4D25-8ED6-42011B07FD0B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8EAF1-A29F-48AE-AED2-C813F1E1C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582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8FD4E-10D6-4197-8867-3E6794DEC4E9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3FE9-322A-4B10-A098-7ABC1A4B0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6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1688-F794-4D79-BE26-4A94F2D27D3B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2FB0-9778-4226-81F6-9133A070B5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2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CBB0-500D-4F93-98D9-10F6FEE90DE2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AEDB-6D41-4F72-AB5D-3AFB587E53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46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9D7D0-4638-4504-9ABE-68FDA525D4C0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DD32-7E48-49A4-A8B5-EF3EA9F441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05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28FBD-0B02-4E1F-9937-27D3B2FC8811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6A33-4681-4AC8-9602-5B2C072C4C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848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639C-FBBA-48D5-B0FB-8A0E67C53DBE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41D4-6DB7-4003-9299-9B3F31132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082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31735-C20D-4912-A905-3E2E1C7DA51A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7CDD-BB50-40FE-A71E-49E8F2243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03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4DD5-D3FD-4C79-969C-C22DB4959926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60BD25-76D5-4066-9083-C76DF889BA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987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DF7CD9F-F5E4-4A27-9811-7C22713AEE59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4052"/>
                </a:solidFill>
              </a:defRPr>
            </a:lvl1pPr>
          </a:lstStyle>
          <a:p>
            <a:pPr>
              <a:defRPr/>
            </a:pPr>
            <a:fld id="{06BB25F0-0411-48F4-BA5D-E5F6563503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7" r:id="rId9"/>
    <p:sldLayoutId id="2147484684" r:id="rId10"/>
    <p:sldLayoutId id="2147484685" r:id="rId11"/>
    <p:sldLayoutId id="2147484686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059113" y="6165850"/>
            <a:ext cx="353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 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22225" y="1844824"/>
            <a:ext cx="9121775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БЮДЖЕТ ДЛЯ ГРАЖДАН</a:t>
            </a:r>
          </a:p>
          <a:p>
            <a:pPr algn="ctr" eaLnBrk="1" hangingPunct="1">
              <a:defRPr/>
            </a:pPr>
            <a:endParaRPr lang="ru-RU" sz="2800" b="1" dirty="0">
              <a:ln w="11430"/>
              <a:solidFill>
                <a:srgbClr val="FFC000"/>
              </a:solidFill>
              <a:effectLst>
                <a:glow>
                  <a:schemeClr val="accent5">
                    <a:satMod val="175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по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отчету об исполнении бюджета </a:t>
            </a:r>
          </a:p>
          <a:p>
            <a:pPr algn="ctr" eaLnBrk="1" hangingPunct="1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Красногвардейского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сельского поселения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Каневского района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2020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год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755650" y="692150"/>
            <a:ext cx="7993063" cy="603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Уважаемые жители </a:t>
            </a:r>
            <a:r>
              <a:rPr lang="ru-RU" alt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Красногвардейского </a:t>
            </a:r>
            <a:r>
              <a:rPr lang="ru-RU" alt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сельского поселения!</a:t>
            </a:r>
            <a:endParaRPr lang="ru-RU" altLang="ru-RU" sz="2800" b="1" dirty="0">
              <a:solidFill>
                <a:srgbClr val="00B050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haroni" panose="02010803020104030203" pitchFamily="2" charset="-79"/>
              </a:rPr>
              <a:t>	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haroni" panose="02010803020104030203" pitchFamily="2" charset="-79"/>
              </a:rPr>
              <a:t>	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Предлагаем Вашему вниманию издание, в котором кратко и доступно отражены основные положения отчета об исполнении  местного бюджета за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2020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год.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	Изложенные в текстовом и графическом виде  данные наглядно показывают, что ключевыми направлениями расходования бюджетных средств в рамках реализации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муниципальных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программ в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2020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году были: финансирование мероприятий в сфере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дорожного хозяйства, ЖКХ, культуры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, физической культуры и спорта.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84" y="188640"/>
            <a:ext cx="903649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69895" algn="ctr"/>
                <a:tab pos="5940425" algn="r"/>
                <a:tab pos="449580" algn="l"/>
                <a:tab pos="2969895" algn="ctr"/>
                <a:tab pos="5940425" algn="r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ЗАКЛЮЧЕНИЕ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  <a:tab pos="449580" algn="l"/>
                <a:tab pos="2969895" algn="ctr"/>
                <a:tab pos="5940425" algn="r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публичных слушаниях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Федеральным законом от 06 октября 2003 года № 131-ФЗ «Об общих принципах организации местного самоуправления в Российской Федерации», Уставом Красногвардейского сельского поселения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Каневского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района, Положением о публичных слушаниях в Красногвардейском сельском поселении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Каневского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района, Совет  Красногвардейского сельского поселения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Каневского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района, р е ш и л:       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Назначить на 14 апреля 2021 года в Красногвардейского сельского поселения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Каневского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района публичные слушания по проекту решения Совета Красногвардейского сельского поселения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Каневского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района «Об утверждении отчета об исполнении бюджета Красногвардейского сельского поселения за 2020 год».      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Определить оргкомитет по проведению публичных слушаний по проекту решения Совета Красногвардейского сельского поселения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Каневского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района «Об утверждении отчета об исполнении бюджета Красногвардейского сельского поселения за 2020 год».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Утвердить порядок учета предложений и участия граждан в обсуждении проекта решения Совета Красногвардейского сельского поселения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Каневского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района «Об утверждении отчета об исполнении бюджета Красногвардейского сельского поселения за 2020 год».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Финансирование расходов, связанных с организацией и проведением публичных слушаний, произвести за счет бюджета Красногвардейского сельского поселения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Каневского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района.</a:t>
            </a:r>
            <a:endParaRPr lang="ru-RU" sz="11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95288" y="260350"/>
            <a:ext cx="8424862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Основные показатели</a:t>
            </a:r>
          </a:p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бюджета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Красногвардейского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сельского поселения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2020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год 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(тыс.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рублей)</a:t>
            </a:r>
          </a:p>
        </p:txBody>
      </p:sp>
      <p:sp>
        <p:nvSpPr>
          <p:cNvPr id="10243" name="Text Box 10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179388" y="722313"/>
            <a:ext cx="8785225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19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753309"/>
              </p:ext>
            </p:extLst>
          </p:nvPr>
        </p:nvGraphicFramePr>
        <p:xfrm>
          <a:off x="395288" y="1243013"/>
          <a:ext cx="8497887" cy="4310063"/>
        </p:xfrm>
        <a:graphic>
          <a:graphicData uri="http://schemas.openxmlformats.org/drawingml/2006/table">
            <a:tbl>
              <a:tblPr/>
              <a:tblGrid>
                <a:gridCol w="3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0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6964,8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7108,4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102,1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всего,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15878,8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12405,2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доходы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22843,6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19513,6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25034,1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21130,6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2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-2190,5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-1617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6013" y="250825"/>
            <a:ext cx="6929437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Структура налоговых и неналоговых  доходов  бюджета  МО Лабинский  район  в 2017 год</a:t>
            </a:r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7</a:t>
            </a:r>
          </a:p>
        </p:txBody>
      </p:sp>
      <p:graphicFrame>
        <p:nvGraphicFramePr>
          <p:cNvPr id="2" name="Диаграмм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264856"/>
              </p:ext>
            </p:extLst>
          </p:nvPr>
        </p:nvGraphicFramePr>
        <p:xfrm>
          <a:off x="806450" y="1103313"/>
          <a:ext cx="7958138" cy="547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shap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37930"/>
              </p:ext>
            </p:extLst>
          </p:nvPr>
        </p:nvGraphicFramePr>
        <p:xfrm>
          <a:off x="-162560" y="-20320"/>
          <a:ext cx="9469120" cy="689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8910638" y="0"/>
            <a:ext cx="2825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403350" y="601663"/>
            <a:ext cx="7123113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Структура безвозмездных поступлений из других уровней бюджета в бюджет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Красногвардейского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сельского поселения в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2020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году</a:t>
            </a:r>
          </a:p>
        </p:txBody>
      </p:sp>
      <p:sp>
        <p:nvSpPr>
          <p:cNvPr id="15364" name="Line 11"/>
          <p:cNvSpPr>
            <a:spLocks noChangeShapeType="1"/>
          </p:cNvSpPr>
          <p:nvPr/>
        </p:nvSpPr>
        <p:spPr bwMode="auto">
          <a:xfrm>
            <a:off x="4572000" y="1412875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AutoShape 12"/>
          <p:cNvSpPr>
            <a:spLocks noChangeArrowheads="1"/>
          </p:cNvSpPr>
          <p:nvPr/>
        </p:nvSpPr>
        <p:spPr bwMode="auto">
          <a:xfrm>
            <a:off x="98732" y="3637679"/>
            <a:ext cx="2767587" cy="12939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Субсидии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бюджетам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бюджетной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системы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Российской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Федерации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(межбюджетные субсидии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7 897,8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руб.</a:t>
            </a: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AutoShape 13"/>
          <p:cNvSpPr>
            <a:spLocks noChangeArrowheads="1"/>
          </p:cNvSpPr>
          <p:nvPr/>
        </p:nvSpPr>
        <p:spPr bwMode="auto">
          <a:xfrm>
            <a:off x="6659563" y="3695700"/>
            <a:ext cx="2089150" cy="1177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Иные межбюджетные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трансферты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809,0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AutoShape 14"/>
          <p:cNvSpPr>
            <a:spLocks noChangeArrowheads="1"/>
          </p:cNvSpPr>
          <p:nvPr/>
        </p:nvSpPr>
        <p:spPr bwMode="auto">
          <a:xfrm>
            <a:off x="2843212" y="3705043"/>
            <a:ext cx="1728788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Субвенции</a:t>
            </a: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246,8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</a:t>
            </a:r>
          </a:p>
        </p:txBody>
      </p:sp>
      <p:sp>
        <p:nvSpPr>
          <p:cNvPr id="15368" name="AutoShape 15"/>
          <p:cNvSpPr>
            <a:spLocks noChangeArrowheads="1"/>
          </p:cNvSpPr>
          <p:nvPr/>
        </p:nvSpPr>
        <p:spPr bwMode="auto">
          <a:xfrm>
            <a:off x="1785938" y="1585913"/>
            <a:ext cx="5689600" cy="13668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Безвозмездные поступления,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 всего   </a:t>
            </a:r>
            <a:r>
              <a:rPr lang="ru-RU" altLang="ru-RU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12 405,2тыс</a:t>
            </a:r>
            <a:r>
              <a:rPr lang="ru-RU" altLang="ru-RU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руб.</a:t>
            </a:r>
          </a:p>
        </p:txBody>
      </p:sp>
      <p:sp>
        <p:nvSpPr>
          <p:cNvPr id="15369" name="AutoShape 16"/>
          <p:cNvSpPr>
            <a:spLocks noChangeArrowheads="1"/>
          </p:cNvSpPr>
          <p:nvPr/>
        </p:nvSpPr>
        <p:spPr bwMode="auto">
          <a:xfrm>
            <a:off x="4716462" y="3705043"/>
            <a:ext cx="1799753" cy="159616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Прочие </a:t>
            </a:r>
            <a:endParaRPr lang="ru-RU" altLang="ru-RU" sz="14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безвозмездные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поступления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в бюджеты сельских </a:t>
            </a:r>
            <a:endParaRPr lang="ru-RU" altLang="ru-RU" sz="14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поселений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3 300,7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 </a:t>
            </a: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3473450" y="3019425"/>
            <a:ext cx="234950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318125" y="3019425"/>
            <a:ext cx="242888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1841500" y="3019425"/>
            <a:ext cx="192088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7164388" y="3003550"/>
            <a:ext cx="193675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35280" cy="98243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Исполнение  бюджета </a:t>
            </a:r>
            <a:r>
              <a:rPr lang="ru-RU" sz="2200" b="1" dirty="0" smtClean="0">
                <a:solidFill>
                  <a:srgbClr val="002060"/>
                </a:solidFill>
              </a:rPr>
              <a:t>Красногвардейского </a:t>
            </a:r>
            <a:r>
              <a:rPr lang="ru-RU" sz="2200" b="1" dirty="0" smtClean="0">
                <a:solidFill>
                  <a:srgbClr val="002060"/>
                </a:solidFill>
              </a:rPr>
              <a:t>сельского поселения по расходам за </a:t>
            </a:r>
            <a:r>
              <a:rPr lang="ru-RU" sz="2200" b="1" dirty="0" smtClean="0">
                <a:solidFill>
                  <a:srgbClr val="002060"/>
                </a:solidFill>
              </a:rPr>
              <a:t>2020 </a:t>
            </a:r>
            <a:r>
              <a:rPr lang="ru-RU" sz="2200" b="1" dirty="0" smtClean="0">
                <a:solidFill>
                  <a:srgbClr val="002060"/>
                </a:solidFill>
              </a:rPr>
              <a:t>год, тыс. рублей.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227563"/>
              </p:ext>
            </p:extLst>
          </p:nvPr>
        </p:nvGraphicFramePr>
        <p:xfrm>
          <a:off x="179512" y="1700808"/>
          <a:ext cx="8572500" cy="4464497"/>
        </p:xfrm>
        <a:graphic>
          <a:graphicData uri="http://schemas.openxmlformats.org/drawingml/2006/table">
            <a:tbl>
              <a:tblPr/>
              <a:tblGrid>
                <a:gridCol w="57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29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Раздел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раздела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Уточненная сводная бюджетная роспись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Исполненные расходы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исполнения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4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РАСХОДЫ всего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21590,4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21130,6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4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том числе: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4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Общегосударственные расходы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6101,7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6068,5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99,5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4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оборона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243,0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243,0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1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4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экономика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5507,7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5081,4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92,3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4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Жилищно-коммунальное хозяйство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706,9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706,8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08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Культура, кинематография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8661,6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8661,5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Социальная политика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4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Обслуживание муниципального долга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12776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Администрация </a:t>
            </a:r>
            <a:r>
              <a:rPr lang="ru-RU" sz="4000" b="1" dirty="0" smtClean="0">
                <a:latin typeface="Times New Roman"/>
                <a:ea typeface="Times New Roman"/>
              </a:rPr>
              <a:t>Красногвардейского</a:t>
            </a:r>
          </a:p>
          <a:p>
            <a:pPr algn="ctr"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сельского </a:t>
            </a:r>
            <a:r>
              <a:rPr lang="ru-RU" sz="4000" b="1" dirty="0">
                <a:latin typeface="Times New Roman"/>
                <a:ea typeface="Times New Roman"/>
              </a:rPr>
              <a:t>поселения Каневского района</a:t>
            </a:r>
          </a:p>
          <a:p>
            <a:pPr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 </a:t>
            </a:r>
          </a:p>
          <a:p>
            <a:pPr algn="ctr">
              <a:spcAft>
                <a:spcPts val="0"/>
              </a:spcAft>
            </a:pPr>
            <a:endParaRPr lang="ru-RU" sz="4000" b="1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Спасибо </a:t>
            </a:r>
            <a:r>
              <a:rPr lang="ru-RU" sz="4000" b="1" dirty="0">
                <a:latin typeface="Times New Roman"/>
                <a:ea typeface="Times New Roman"/>
              </a:rPr>
              <a:t>за внимание!</a:t>
            </a:r>
            <a:endParaRPr lang="ru-RU" sz="40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922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28289</TotalTime>
  <Words>299</Words>
  <Application>Microsoft Office PowerPoint</Application>
  <PresentationFormat>Экран (4:3)</PresentationFormat>
  <Paragraphs>148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Aharoni</vt:lpstr>
      <vt:lpstr>Arial</vt:lpstr>
      <vt:lpstr>Arial Cyr</vt:lpstr>
      <vt:lpstr>Calibri</vt:lpstr>
      <vt:lpstr>Constantia</vt:lpstr>
      <vt:lpstr>Courier New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Исполнение  бюджета Красногвардейского сельского поселения по расходам за 2020 год, тыс. рублей.  </vt:lpstr>
      <vt:lpstr>Презентация PowerPoint</vt:lpstr>
    </vt:vector>
  </TitlesOfParts>
  <Company>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Лось</dc:creator>
  <cp:lastModifiedBy>Yrist</cp:lastModifiedBy>
  <cp:revision>2635</cp:revision>
  <cp:lastPrinted>2014-05-22T08:02:27Z</cp:lastPrinted>
  <dcterms:created xsi:type="dcterms:W3CDTF">2010-07-02T14:14:42Z</dcterms:created>
  <dcterms:modified xsi:type="dcterms:W3CDTF">2022-08-26T12:32:41Z</dcterms:modified>
</cp:coreProperties>
</file>