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8" r:id="rId5"/>
    <p:sldId id="259" r:id="rId6"/>
    <p:sldId id="260" r:id="rId7"/>
    <p:sldId id="261" r:id="rId8"/>
    <p:sldId id="257" r:id="rId9"/>
    <p:sldId id="262" r:id="rId10"/>
    <p:sldId id="263" r:id="rId11"/>
    <p:sldId id="265" r:id="rId12"/>
    <p:sldId id="266" r:id="rId13"/>
    <p:sldId id="264" r:id="rId14"/>
    <p:sldId id="269" r:id="rId15"/>
    <p:sldId id="268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5" autoAdjust="0"/>
    <p:restoredTop sz="94660"/>
  </p:normalViewPr>
  <p:slideViewPr>
    <p:cSldViewPr>
      <p:cViewPr>
        <p:scale>
          <a:sx n="118" d="100"/>
          <a:sy n="118" d="100"/>
        </p:scale>
        <p:origin x="-192" y="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Трансферы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5651558398950149"/>
          <c:y val="6.2590305118110298E-2"/>
          <c:w val="0.33098441601049888"/>
          <c:h val="0.89470989173228366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A1CF-0221-4C7D-A456-61944E15157E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60CD-8D27-4B7E-85BA-574A8BF292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5880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A1CF-0221-4C7D-A456-61944E15157E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60CD-8D27-4B7E-85BA-574A8BF292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549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A1CF-0221-4C7D-A456-61944E15157E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60CD-8D27-4B7E-85BA-574A8BF292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3997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5936-1676-4091-9268-589B7F77B4C0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6E7B-F670-40D5-B515-CCB743AE3E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9262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5936-1676-4091-9268-589B7F77B4C0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6E7B-F670-40D5-B515-CCB743AE3E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9135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5936-1676-4091-9268-589B7F77B4C0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6E7B-F670-40D5-B515-CCB743AE3E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773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5936-1676-4091-9268-589B7F77B4C0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6E7B-F670-40D5-B515-CCB743AE3E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4032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5936-1676-4091-9268-589B7F77B4C0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6E7B-F670-40D5-B515-CCB743AE3E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3485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5936-1676-4091-9268-589B7F77B4C0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6E7B-F670-40D5-B515-CCB743AE3E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2655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5936-1676-4091-9268-589B7F77B4C0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6E7B-F670-40D5-B515-CCB743AE3E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9956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5936-1676-4091-9268-589B7F77B4C0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6E7B-F670-40D5-B515-CCB743AE3E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6265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A1CF-0221-4C7D-A456-61944E15157E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60CD-8D27-4B7E-85BA-574A8BF292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4008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5936-1676-4091-9268-589B7F77B4C0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6E7B-F670-40D5-B515-CCB743AE3E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0019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5936-1676-4091-9268-589B7F77B4C0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6E7B-F670-40D5-B515-CCB743AE3E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6855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5936-1676-4091-9268-589B7F77B4C0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6E7B-F670-40D5-B515-CCB743AE3E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2698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D254-4DCE-40CF-92DF-1DF3B4FE6807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0EDF-8E6D-40C9-ACA4-A84DCC1E37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11809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D254-4DCE-40CF-92DF-1DF3B4FE6807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0EDF-8E6D-40C9-ACA4-A84DCC1E37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93781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D254-4DCE-40CF-92DF-1DF3B4FE6807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0EDF-8E6D-40C9-ACA4-A84DCC1E37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59133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D254-4DCE-40CF-92DF-1DF3B4FE6807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0EDF-8E6D-40C9-ACA4-A84DCC1E37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73778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D254-4DCE-40CF-92DF-1DF3B4FE6807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0EDF-8E6D-40C9-ACA4-A84DCC1E37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42289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D254-4DCE-40CF-92DF-1DF3B4FE6807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0EDF-8E6D-40C9-ACA4-A84DCC1E37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36935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D254-4DCE-40CF-92DF-1DF3B4FE6807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0EDF-8E6D-40C9-ACA4-A84DCC1E37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3847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A1CF-0221-4C7D-A456-61944E15157E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60CD-8D27-4B7E-85BA-574A8BF292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27428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D254-4DCE-40CF-92DF-1DF3B4FE6807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0EDF-8E6D-40C9-ACA4-A84DCC1E37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22981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D254-4DCE-40CF-92DF-1DF3B4FE6807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0EDF-8E6D-40C9-ACA4-A84DCC1E37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68914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D254-4DCE-40CF-92DF-1DF3B4FE6807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0EDF-8E6D-40C9-ACA4-A84DCC1E37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12442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D254-4DCE-40CF-92DF-1DF3B4FE6807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80EDF-8E6D-40C9-ACA4-A84DCC1E37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7265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A1CF-0221-4C7D-A456-61944E15157E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60CD-8D27-4B7E-85BA-574A8BF292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810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A1CF-0221-4C7D-A456-61944E15157E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60CD-8D27-4B7E-85BA-574A8BF292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3626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A1CF-0221-4C7D-A456-61944E15157E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60CD-8D27-4B7E-85BA-574A8BF292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1535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A1CF-0221-4C7D-A456-61944E15157E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60CD-8D27-4B7E-85BA-574A8BF292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7714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A1CF-0221-4C7D-A456-61944E15157E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60CD-8D27-4B7E-85BA-574A8BF292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438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A1CF-0221-4C7D-A456-61944E15157E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60CD-8D27-4B7E-85BA-574A8BF292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0028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CA1CF-0221-4C7D-A456-61944E15157E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D60CD-8D27-4B7E-85BA-574A8BF2922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44768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B5936-1676-4091-9268-589B7F77B4C0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66E7B-F670-40D5-B515-CCB743AE3E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209800" y="0"/>
            <a:ext cx="6934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2440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30" y="0"/>
            <a:ext cx="915153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9800" y="0"/>
            <a:ext cx="6934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0D254-4DCE-40CF-92DF-1DF3B4FE6807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80EDF-8E6D-40C9-ACA4-A84DCC1E37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97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4213" y="503231"/>
            <a:ext cx="5334000" cy="1470025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Реализация на территории </a:t>
            </a:r>
            <a:r>
              <a:rPr lang="ru-RU" sz="2400" dirty="0" smtClean="0">
                <a:solidFill>
                  <a:schemeClr val="bg1"/>
                </a:solidFill>
              </a:rPr>
              <a:t>Красногвардейского </a:t>
            </a:r>
            <a:r>
              <a:rPr lang="ru-RU" sz="2400" dirty="0">
                <a:solidFill>
                  <a:schemeClr val="bg1"/>
                </a:solidFill>
              </a:rPr>
              <a:t>сельского поселения </a:t>
            </a:r>
            <a:r>
              <a:rPr lang="ru-RU" sz="2400" dirty="0" err="1">
                <a:solidFill>
                  <a:schemeClr val="bg1"/>
                </a:solidFill>
              </a:rPr>
              <a:t>Каневского</a:t>
            </a:r>
            <a:r>
              <a:rPr lang="ru-RU" sz="2400" dirty="0">
                <a:solidFill>
                  <a:schemeClr val="bg1"/>
                </a:solidFill>
              </a:rPr>
              <a:t> района проекта </a:t>
            </a:r>
            <a:r>
              <a:rPr lang="ru-RU" sz="2400" dirty="0" smtClean="0">
                <a:solidFill>
                  <a:schemeClr val="bg1"/>
                </a:solidFill>
              </a:rPr>
              <a:t>«Обустройство пешеходной дорожки по ул. Широкой в ст. </a:t>
            </a:r>
            <a:r>
              <a:rPr lang="ru-RU" sz="2400" dirty="0" smtClean="0">
                <a:solidFill>
                  <a:schemeClr val="bg1"/>
                </a:solidFill>
              </a:rPr>
              <a:t>Александровской»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838200" y="6400800"/>
            <a:ext cx="4572000" cy="762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поселок Красногвардеец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12а\Downloads\tнужное\krasgvar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18" cy="1029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4600"/>
            <a:ext cx="8153400" cy="38628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662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-113749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Критерии конкурсного отбора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12а\Downloads\tнужное\krasgvar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18" cy="1029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60370" y="4524516"/>
            <a:ext cx="6065838" cy="484188"/>
            <a:chOff x="1248" y="1440"/>
            <a:chExt cx="3821" cy="305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797" y="1446"/>
              <a:ext cx="327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Социальная и экономическая реализация проекта 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4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560370" y="1970234"/>
            <a:ext cx="7815278" cy="646114"/>
            <a:chOff x="1248" y="2005"/>
            <a:chExt cx="4923" cy="407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gray">
            <a:xfrm>
              <a:off x="1770" y="2005"/>
              <a:ext cx="440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Вклад участников реализации проекта в его финансирование максимально – 45 баллов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1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60383" y="2607591"/>
            <a:ext cx="7815265" cy="923926"/>
            <a:chOff x="1248" y="2535"/>
            <a:chExt cx="4923" cy="58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gray">
            <a:xfrm>
              <a:off x="1770" y="2535"/>
              <a:ext cx="4401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Социальная эффективность от реализации проекта, значимость и актуальность проекта для развития общественной инфраструктуры МО – до 12 баллов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2</a:t>
              </a:r>
            </a:p>
          </p:txBody>
        </p:sp>
      </p:grpSp>
      <p:grpSp>
        <p:nvGrpSpPr>
          <p:cNvPr id="17" name="Group 17"/>
          <p:cNvGrpSpPr>
            <a:grpSpLocks/>
          </p:cNvGrpSpPr>
          <p:nvPr/>
        </p:nvGrpSpPr>
        <p:grpSpPr bwMode="auto">
          <a:xfrm>
            <a:off x="560370" y="3622818"/>
            <a:ext cx="6481763" cy="646113"/>
            <a:chOff x="1248" y="3190"/>
            <a:chExt cx="4083" cy="407"/>
          </a:xfrm>
        </p:grpSpPr>
        <p:sp>
          <p:nvSpPr>
            <p:cNvPr id="18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gray">
            <a:xfrm>
              <a:off x="1770" y="3190"/>
              <a:ext cx="356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Степень участия населения и организаций в определении проблемы и в ее реализации – 25 баллов 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3</a:t>
              </a:r>
            </a:p>
          </p:txBody>
        </p:sp>
      </p:grp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560369" y="5223017"/>
            <a:ext cx="7815264" cy="646113"/>
            <a:chOff x="1248" y="3128"/>
            <a:chExt cx="4923" cy="407"/>
          </a:xfrm>
        </p:grpSpPr>
        <p:sp>
          <p:nvSpPr>
            <p:cNvPr id="22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Text Box 25"/>
            <p:cNvSpPr txBox="1">
              <a:spLocks noChangeArrowheads="1"/>
            </p:cNvSpPr>
            <p:nvPr/>
          </p:nvSpPr>
          <p:spPr bwMode="gray">
            <a:xfrm>
              <a:off x="1797" y="3128"/>
              <a:ext cx="437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Использование СМИ и других средств изучения общественного мнения при разработке проекта – до 5 баллов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5</a:t>
              </a:r>
            </a:p>
          </p:txBody>
        </p:sp>
      </p:grpSp>
      <p:sp>
        <p:nvSpPr>
          <p:cNvPr id="25" name="Line 3"/>
          <p:cNvSpPr>
            <a:spLocks noChangeShapeType="1"/>
          </p:cNvSpPr>
          <p:nvPr/>
        </p:nvSpPr>
        <p:spPr bwMode="gray">
          <a:xfrm flipV="1">
            <a:off x="1431906" y="2621136"/>
            <a:ext cx="6943615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" name="Line 3"/>
          <p:cNvSpPr>
            <a:spLocks noChangeShapeType="1"/>
          </p:cNvSpPr>
          <p:nvPr/>
        </p:nvSpPr>
        <p:spPr bwMode="gray">
          <a:xfrm flipV="1">
            <a:off x="1432033" y="3490601"/>
            <a:ext cx="6943615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gray">
          <a:xfrm flipV="1">
            <a:off x="1432032" y="4271832"/>
            <a:ext cx="6943489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gray">
          <a:xfrm flipV="1">
            <a:off x="1387575" y="4961079"/>
            <a:ext cx="6987946" cy="47625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9" name="Line 23"/>
          <p:cNvSpPr>
            <a:spLocks noChangeShapeType="1"/>
          </p:cNvSpPr>
          <p:nvPr/>
        </p:nvSpPr>
        <p:spPr bwMode="gray">
          <a:xfrm flipV="1">
            <a:off x="1387575" y="5863458"/>
            <a:ext cx="6987946" cy="47625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4540" y="6386209"/>
            <a:ext cx="91439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«срок жизни результатов проекта (лет) до 5 » </a:t>
            </a:r>
          </a:p>
        </p:txBody>
      </p:sp>
    </p:spTree>
    <p:extLst>
      <p:ext uri="{BB962C8B-B14F-4D97-AF65-F5344CB8AC3E}">
        <p14:creationId xmlns="" xmlns:p14="http://schemas.microsoft.com/office/powerpoint/2010/main" val="193663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0281" y="-22860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Организация конкурсного отбора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12а\Downloads\tнужное\krasgvar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18" cy="1029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>
            <a:endCxn id="7" idx="4"/>
          </p:cNvCxnSpPr>
          <p:nvPr/>
        </p:nvCxnSpPr>
        <p:spPr>
          <a:xfrm>
            <a:off x="486888" y="3681351"/>
            <a:ext cx="7919361" cy="14349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ая выноска 4"/>
          <p:cNvSpPr/>
          <p:nvPr/>
        </p:nvSpPr>
        <p:spPr>
          <a:xfrm>
            <a:off x="112816" y="1989113"/>
            <a:ext cx="1187532" cy="1508166"/>
          </a:xfrm>
          <a:prstGeom prst="wedgeRectCallou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Объявление конкурса организатор-</a:t>
            </a:r>
            <a:r>
              <a:rPr lang="ru-RU" sz="1400" dirty="0" err="1" smtClean="0">
                <a:solidFill>
                  <a:schemeClr val="tx1"/>
                </a:solidFill>
              </a:rPr>
              <a:t>ами</a:t>
            </a:r>
            <a:endParaRPr lang="ru-RU" sz="1400" dirty="0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8146473" y="1999013"/>
            <a:ext cx="890649" cy="1508166"/>
          </a:xfrm>
          <a:prstGeom prst="wedgeRectCallou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Публика-</a:t>
            </a:r>
            <a:r>
              <a:rPr lang="ru-RU" sz="1400" dirty="0" err="1" smtClean="0">
                <a:solidFill>
                  <a:schemeClr val="tx1"/>
                </a:solidFill>
              </a:rPr>
              <a:t>ция</a:t>
            </a:r>
            <a:r>
              <a:rPr lang="ru-RU" sz="1400" dirty="0" smtClean="0">
                <a:solidFill>
                  <a:schemeClr val="tx1"/>
                </a:solidFill>
              </a:rPr>
              <a:t> итогов конкурса</a:t>
            </a:r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1353786" y="2569028"/>
            <a:ext cx="1201387" cy="950026"/>
          </a:xfrm>
          <a:prstGeom prst="wedgeRectCallou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Подача заявок участниками</a:t>
            </a:r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3716236" y="2584862"/>
            <a:ext cx="1081395" cy="950026"/>
          </a:xfrm>
          <a:prstGeom prst="wedgeRectCallou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Окончание приема заявок</a:t>
            </a:r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/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6228609" y="1999013"/>
            <a:ext cx="961900" cy="1508166"/>
          </a:xfrm>
          <a:prstGeom prst="wedgeRectCallou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Проверка </a:t>
            </a:r>
            <a:r>
              <a:rPr lang="ru-RU" sz="1400" dirty="0" err="1" smtClean="0">
                <a:solidFill>
                  <a:schemeClr val="tx1"/>
                </a:solidFill>
              </a:rPr>
              <a:t>обоснова-нности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сметных расчетов СО</a:t>
            </a:r>
          </a:p>
          <a:p>
            <a:pPr algn="ctr"/>
            <a:endParaRPr lang="ru-RU" sz="1400" dirty="0"/>
          </a:p>
        </p:txBody>
      </p:sp>
      <p:sp>
        <p:nvSpPr>
          <p:cNvPr id="11" name="Левая фигурная скобка 10"/>
          <p:cNvSpPr/>
          <p:nvPr/>
        </p:nvSpPr>
        <p:spPr>
          <a:xfrm rot="16200000">
            <a:off x="976746" y="3205843"/>
            <a:ext cx="219693" cy="1199407"/>
          </a:xfrm>
          <a:prstGeom prst="leftBrace">
            <a:avLst>
              <a:gd name="adj1" fmla="val 8333"/>
              <a:gd name="adj2" fmla="val 48913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64822" y="4033050"/>
            <a:ext cx="1495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не более 3 рабочих дня</a:t>
            </a:r>
            <a:endParaRPr lang="ru-RU" dirty="0"/>
          </a:p>
        </p:txBody>
      </p:sp>
      <p:sp>
        <p:nvSpPr>
          <p:cNvPr id="13" name="Левая фигурная скобка 12"/>
          <p:cNvSpPr/>
          <p:nvPr/>
        </p:nvSpPr>
        <p:spPr>
          <a:xfrm rot="16200000">
            <a:off x="2752106" y="2629889"/>
            <a:ext cx="219694" cy="2351314"/>
          </a:xfrm>
          <a:prstGeom prst="leftBrace">
            <a:avLst>
              <a:gd name="adj1" fmla="val 8333"/>
              <a:gd name="adj2" fmla="val 48913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 rot="16200000">
            <a:off x="4189166" y="2508516"/>
            <a:ext cx="1876302" cy="469363"/>
          </a:xfrm>
          <a:prstGeom prst="leftArrow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 этап конкурса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Левая фигурная скобка 14"/>
          <p:cNvSpPr/>
          <p:nvPr/>
        </p:nvSpPr>
        <p:spPr>
          <a:xfrm rot="16200000">
            <a:off x="4472617" y="3260692"/>
            <a:ext cx="219693" cy="1089707"/>
          </a:xfrm>
          <a:prstGeom prst="leftBrace">
            <a:avLst>
              <a:gd name="adj1" fmla="val 8333"/>
              <a:gd name="adj2" fmla="val 48913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Левая фигурная скобка 15"/>
          <p:cNvSpPr/>
          <p:nvPr/>
        </p:nvSpPr>
        <p:spPr>
          <a:xfrm rot="16200000">
            <a:off x="5713588" y="3109429"/>
            <a:ext cx="219694" cy="1392236"/>
          </a:xfrm>
          <a:prstGeom prst="leftBrace">
            <a:avLst>
              <a:gd name="adj1" fmla="val 8333"/>
              <a:gd name="adj2" fmla="val 48913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16200000">
            <a:off x="6799760" y="2508515"/>
            <a:ext cx="1876302" cy="469363"/>
          </a:xfrm>
          <a:prstGeom prst="leftArrow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 этап конкурса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Левая фигурная скобка 17"/>
          <p:cNvSpPr/>
          <p:nvPr/>
        </p:nvSpPr>
        <p:spPr>
          <a:xfrm rot="16200000">
            <a:off x="7020872" y="3198355"/>
            <a:ext cx="219694" cy="1214384"/>
          </a:xfrm>
          <a:prstGeom prst="leftBrace">
            <a:avLst>
              <a:gd name="adj1" fmla="val 8333"/>
              <a:gd name="adj2" fmla="val 48913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Левая фигурная скобка 18"/>
          <p:cNvSpPr/>
          <p:nvPr/>
        </p:nvSpPr>
        <p:spPr>
          <a:xfrm rot="16200000">
            <a:off x="7969903" y="3479046"/>
            <a:ext cx="204354" cy="668338"/>
          </a:xfrm>
          <a:prstGeom prst="leftBrace">
            <a:avLst>
              <a:gd name="adj1" fmla="val 8333"/>
              <a:gd name="adj2" fmla="val 48913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834715" y="4033050"/>
            <a:ext cx="1495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до 2 </a:t>
            </a:r>
          </a:p>
          <a:p>
            <a:pPr algn="ctr"/>
            <a:r>
              <a:rPr lang="ru-RU" dirty="0" smtClean="0"/>
              <a:t>рабочих дней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075687" y="4066052"/>
            <a:ext cx="1495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до 7</a:t>
            </a:r>
          </a:p>
          <a:p>
            <a:pPr algn="ctr"/>
            <a:r>
              <a:rPr lang="ru-RU" dirty="0" smtClean="0"/>
              <a:t>рабочих дней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571184" y="4064628"/>
            <a:ext cx="10293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до 5 </a:t>
            </a:r>
          </a:p>
          <a:p>
            <a:pPr algn="ctr"/>
            <a:r>
              <a:rPr lang="ru-RU" dirty="0" smtClean="0"/>
              <a:t>рабочих дней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503228" y="4059266"/>
            <a:ext cx="1316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до 2 рабочих дней</a:t>
            </a:r>
            <a:endParaRPr lang="ru-RU" dirty="0"/>
          </a:p>
        </p:txBody>
      </p:sp>
      <p:sp>
        <p:nvSpPr>
          <p:cNvPr id="24" name="Выноска 1 23"/>
          <p:cNvSpPr/>
          <p:nvPr/>
        </p:nvSpPr>
        <p:spPr>
          <a:xfrm rot="5400000">
            <a:off x="2982739" y="2916077"/>
            <a:ext cx="564539" cy="5116853"/>
          </a:xfrm>
          <a:prstGeom prst="borderCallout1">
            <a:avLst>
              <a:gd name="adj1" fmla="val 49899"/>
              <a:gd name="adj2" fmla="val -2709"/>
              <a:gd name="adj3" fmla="val 58205"/>
              <a:gd name="adj4" fmla="val -196045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06582" y="5110442"/>
            <a:ext cx="53011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срок подачи </a:t>
            </a:r>
            <a:r>
              <a:rPr lang="ru-RU" dirty="0" smtClean="0"/>
              <a:t>заявок определяется организатором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конкурса в извещении о проведении конкурса </a:t>
            </a:r>
          </a:p>
        </p:txBody>
      </p:sp>
      <p:sp>
        <p:nvSpPr>
          <p:cNvPr id="26" name="Выноска 1 25"/>
          <p:cNvSpPr/>
          <p:nvPr/>
        </p:nvSpPr>
        <p:spPr>
          <a:xfrm>
            <a:off x="338844" y="4041268"/>
            <a:ext cx="1347452" cy="923330"/>
          </a:xfrm>
          <a:prstGeom prst="borderCallout1">
            <a:avLst>
              <a:gd name="adj1" fmla="val 18750"/>
              <a:gd name="adj2" fmla="val -8333"/>
              <a:gd name="adj3" fmla="val 19898"/>
              <a:gd name="adj4" fmla="val -7487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Выноска 1 26"/>
          <p:cNvSpPr/>
          <p:nvPr/>
        </p:nvSpPr>
        <p:spPr>
          <a:xfrm>
            <a:off x="3982760" y="4049047"/>
            <a:ext cx="1144557" cy="923330"/>
          </a:xfrm>
          <a:prstGeom prst="borderCallout1">
            <a:avLst>
              <a:gd name="adj1" fmla="val 18750"/>
              <a:gd name="adj2" fmla="val -8333"/>
              <a:gd name="adj3" fmla="val 19898"/>
              <a:gd name="adj4" fmla="val -7487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Выноска 1 27"/>
          <p:cNvSpPr/>
          <p:nvPr/>
        </p:nvSpPr>
        <p:spPr>
          <a:xfrm>
            <a:off x="5294585" y="4047848"/>
            <a:ext cx="1144557" cy="923330"/>
          </a:xfrm>
          <a:prstGeom prst="borderCallout1">
            <a:avLst>
              <a:gd name="adj1" fmla="val 18750"/>
              <a:gd name="adj2" fmla="val -8333"/>
              <a:gd name="adj3" fmla="val 19898"/>
              <a:gd name="adj4" fmla="val -7487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Выноска 1 28"/>
          <p:cNvSpPr/>
          <p:nvPr/>
        </p:nvSpPr>
        <p:spPr>
          <a:xfrm>
            <a:off x="6571183" y="4041268"/>
            <a:ext cx="990912" cy="923330"/>
          </a:xfrm>
          <a:prstGeom prst="borderCallout1">
            <a:avLst>
              <a:gd name="adj1" fmla="val 18750"/>
              <a:gd name="adj2" fmla="val -8333"/>
              <a:gd name="adj3" fmla="val 19898"/>
              <a:gd name="adj4" fmla="val -7487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Выноска 1 29"/>
          <p:cNvSpPr/>
          <p:nvPr/>
        </p:nvSpPr>
        <p:spPr>
          <a:xfrm>
            <a:off x="7737911" y="4033050"/>
            <a:ext cx="926599" cy="923330"/>
          </a:xfrm>
          <a:prstGeom prst="borderCallout1">
            <a:avLst>
              <a:gd name="adj1" fmla="val 18750"/>
              <a:gd name="adj2" fmla="val -8333"/>
              <a:gd name="adj3" fmla="val 19898"/>
              <a:gd name="adj4" fmla="val -7487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424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Благополучатели</a:t>
            </a:r>
            <a:r>
              <a:rPr lang="ru-RU" dirty="0">
                <a:solidFill>
                  <a:schemeClr val="bg1"/>
                </a:solidFill>
              </a:rPr>
              <a:t>: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AutoShape 2"/>
          <p:cNvSpPr>
            <a:spLocks noChangeArrowheads="1"/>
          </p:cNvSpPr>
          <p:nvPr/>
        </p:nvSpPr>
        <p:spPr bwMode="ltGray">
          <a:xfrm rot="5400000">
            <a:off x="-2422526" y="16271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rgbClr val="B0BAD8">
                  <a:gamma/>
                  <a:tint val="45490"/>
                  <a:invGamma/>
                </a:srgb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ltGray">
          <a:xfrm rot="5400000" flipH="1">
            <a:off x="-2016918" y="20629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rgbClr val="B8CCFE">
                  <a:gamma/>
                  <a:tint val="39216"/>
                  <a:invGamma/>
                </a:srgb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gray">
          <a:xfrm>
            <a:off x="2155304" y="4884787"/>
            <a:ext cx="476885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7F5CF">
                  <a:gamma/>
                  <a:tint val="0"/>
                  <a:invGamma/>
                </a:srgbClr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/>
            <a:r>
              <a:rPr lang="ru-RU" b="1" dirty="0">
                <a:solidFill>
                  <a:prstClr val="black"/>
                </a:solidFill>
              </a:rPr>
              <a:t>Общее количество </a:t>
            </a:r>
            <a:r>
              <a:rPr lang="ru-RU" b="1" dirty="0" err="1">
                <a:solidFill>
                  <a:prstClr val="black"/>
                </a:solidFill>
              </a:rPr>
              <a:t>багополучателей</a:t>
            </a:r>
            <a:r>
              <a:rPr lang="ru-RU" b="1" dirty="0">
                <a:solidFill>
                  <a:prstClr val="black"/>
                </a:solidFill>
              </a:rPr>
              <a:t>: </a:t>
            </a:r>
            <a:r>
              <a:rPr lang="ru-RU" b="1" dirty="0" smtClean="0">
                <a:solidFill>
                  <a:prstClr val="black"/>
                </a:solidFill>
              </a:rPr>
              <a:t>814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gray">
          <a:xfrm>
            <a:off x="2401330" y="4007898"/>
            <a:ext cx="28956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b="1" dirty="0">
                <a:solidFill>
                  <a:srgbClr val="000000"/>
                </a:solidFill>
              </a:rPr>
              <a:t>В том числе детей </a:t>
            </a:r>
            <a:r>
              <a:rPr lang="ru-RU" b="1" dirty="0" smtClean="0">
                <a:solidFill>
                  <a:srgbClr val="000000"/>
                </a:solidFill>
              </a:rPr>
              <a:t>158;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33" name="AutoShape 7"/>
          <p:cNvSpPr>
            <a:spLocks noChangeArrowheads="1"/>
          </p:cNvSpPr>
          <p:nvPr/>
        </p:nvSpPr>
        <p:spPr bwMode="gray">
          <a:xfrm>
            <a:off x="2351221" y="3040181"/>
            <a:ext cx="60960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7F5CF">
                  <a:gamma/>
                  <a:tint val="0"/>
                  <a:invGamma/>
                </a:srgbClr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b="1" dirty="0">
                <a:solidFill>
                  <a:srgbClr val="000000"/>
                </a:solidFill>
              </a:rPr>
              <a:t>Количество прямых </a:t>
            </a:r>
            <a:r>
              <a:rPr lang="ru-RU" b="1" dirty="0" err="1">
                <a:solidFill>
                  <a:srgbClr val="000000"/>
                </a:solidFill>
              </a:rPr>
              <a:t>благополучателей</a:t>
            </a:r>
            <a:r>
              <a:rPr lang="ru-RU" b="1" dirty="0">
                <a:solidFill>
                  <a:srgbClr val="000000"/>
                </a:solidFill>
              </a:rPr>
              <a:t> : </a:t>
            </a:r>
            <a:r>
              <a:rPr lang="ru-RU" b="1" dirty="0" smtClean="0">
                <a:solidFill>
                  <a:srgbClr val="000000"/>
                </a:solidFill>
              </a:rPr>
              <a:t>477 </a:t>
            </a:r>
            <a:r>
              <a:rPr lang="ru-RU" b="1" dirty="0">
                <a:solidFill>
                  <a:srgbClr val="000000"/>
                </a:solidFill>
              </a:rPr>
              <a:t>человек, </a:t>
            </a:r>
            <a:r>
              <a:rPr lang="ru-RU" b="1" dirty="0" smtClean="0">
                <a:solidFill>
                  <a:srgbClr val="000000"/>
                </a:solidFill>
              </a:rPr>
              <a:t>58,6%;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34" name="AutoShape 8"/>
          <p:cNvSpPr>
            <a:spLocks noChangeArrowheads="1"/>
          </p:cNvSpPr>
          <p:nvPr/>
        </p:nvSpPr>
        <p:spPr bwMode="gray">
          <a:xfrm>
            <a:off x="1765300" y="1973263"/>
            <a:ext cx="58547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b="1" dirty="0">
                <a:solidFill>
                  <a:srgbClr val="000000"/>
                </a:solidFill>
              </a:rPr>
              <a:t>Жители </a:t>
            </a:r>
            <a:r>
              <a:rPr lang="ru-RU" b="1" dirty="0" smtClean="0">
                <a:solidFill>
                  <a:srgbClr val="000000"/>
                </a:solidFill>
              </a:rPr>
              <a:t>ст. Александровской – 814 </a:t>
            </a:r>
            <a:r>
              <a:rPr lang="ru-RU" b="1" dirty="0">
                <a:solidFill>
                  <a:srgbClr val="000000"/>
                </a:solidFill>
              </a:rPr>
              <a:t>человек (100%);</a:t>
            </a:r>
          </a:p>
        </p:txBody>
      </p:sp>
      <p:grpSp>
        <p:nvGrpSpPr>
          <p:cNvPr id="35" name="Group 9"/>
          <p:cNvGrpSpPr>
            <a:grpSpLocks/>
          </p:cNvGrpSpPr>
          <p:nvPr/>
        </p:nvGrpSpPr>
        <p:grpSpPr bwMode="auto">
          <a:xfrm>
            <a:off x="1447800" y="2062163"/>
            <a:ext cx="381000" cy="381000"/>
            <a:chOff x="2078" y="1680"/>
            <a:chExt cx="1615" cy="1615"/>
          </a:xfrm>
        </p:grpSpPr>
        <p:sp>
          <p:nvSpPr>
            <p:cNvPr id="36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2" name="Group 16"/>
          <p:cNvGrpSpPr>
            <a:grpSpLocks/>
          </p:cNvGrpSpPr>
          <p:nvPr/>
        </p:nvGrpSpPr>
        <p:grpSpPr bwMode="auto">
          <a:xfrm>
            <a:off x="2046421" y="3146544"/>
            <a:ext cx="381000" cy="381000"/>
            <a:chOff x="2078" y="1680"/>
            <a:chExt cx="1615" cy="1615"/>
          </a:xfrm>
        </p:grpSpPr>
        <p:sp>
          <p:nvSpPr>
            <p:cNvPr id="43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1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6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7" name="Oval 2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8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9" name="Group 23"/>
          <p:cNvGrpSpPr>
            <a:grpSpLocks/>
          </p:cNvGrpSpPr>
          <p:nvPr/>
        </p:nvGrpSpPr>
        <p:grpSpPr bwMode="auto">
          <a:xfrm>
            <a:off x="2096530" y="4084098"/>
            <a:ext cx="381000" cy="381000"/>
            <a:chOff x="2078" y="1680"/>
            <a:chExt cx="1615" cy="1615"/>
          </a:xfrm>
        </p:grpSpPr>
        <p:sp>
          <p:nvSpPr>
            <p:cNvPr id="50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2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4" name="Oval 2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5" name="Oval 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6" name="Group 30"/>
          <p:cNvGrpSpPr>
            <a:grpSpLocks/>
          </p:cNvGrpSpPr>
          <p:nvPr/>
        </p:nvGrpSpPr>
        <p:grpSpPr bwMode="auto">
          <a:xfrm>
            <a:off x="1818754" y="4986387"/>
            <a:ext cx="381000" cy="381000"/>
            <a:chOff x="2078" y="1680"/>
            <a:chExt cx="1615" cy="1615"/>
          </a:xfrm>
        </p:grpSpPr>
        <p:sp>
          <p:nvSpPr>
            <p:cNvPr id="57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3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0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1" name="Oval 3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2" name="Oval 3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1026" name="Picture 2" descr="C:\Users\12а\Downloads\tнужное\krasgvar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18" cy="1029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9290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Планируемые источники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12а\Downloads\tнужное\krasgvar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18" cy="1029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170105637"/>
              </p:ext>
            </p:extLst>
          </p:nvPr>
        </p:nvGraphicFramePr>
        <p:xfrm>
          <a:off x="277979" y="1843430"/>
          <a:ext cx="8386531" cy="451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404303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41934" y="-22860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Красногвардейское сельское поселение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12а\Downloads\tнужное\krasgvar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18" cy="1029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4651" y="3244334"/>
            <a:ext cx="2874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Благодарим за внимание!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6719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Проект поддержки местных инициатив (ППМИ)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12а\Downloads\tнужное\krasgvar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18" cy="1029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676400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	Проект развития общественной инфраструктуры муниципальных образований, основанный на местных инициативах (далее - ППМИ) – это механизм, позволяющий объединить финансовые ресурсы окружного бюджета, бюджетов муниципальных образований, средства физических и юридических лиц, и направить их на решение социально значимых проблем.</a:t>
            </a:r>
          </a:p>
          <a:p>
            <a:endParaRPr lang="ru-RU" sz="2400" b="1" dirty="0"/>
          </a:p>
          <a:p>
            <a:r>
              <a:rPr lang="ru-RU" sz="2400" b="1" dirty="0"/>
              <a:t>	Его уникальность в том, что повышение качества жизни муниципального образования зависит в первую очередь от активность самих жителей. Именно население решает, какое проект оно будет реализовывать, и какие усилия оно готово затратить…</a:t>
            </a:r>
          </a:p>
        </p:txBody>
      </p:sp>
    </p:spTree>
    <p:extLst>
      <p:ext uri="{BB962C8B-B14F-4D97-AF65-F5344CB8AC3E}">
        <p14:creationId xmlns="" xmlns:p14="http://schemas.microsoft.com/office/powerpoint/2010/main" val="15387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Основная идея ППМИ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12а\Downloads\tнужное\krasgvar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18" cy="1029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2" y="2230127"/>
            <a:ext cx="2498765" cy="24987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3761" y="4822930"/>
            <a:ext cx="2704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Жители </a:t>
            </a:r>
          </a:p>
          <a:p>
            <a:pPr algn="ctr"/>
            <a:r>
              <a:rPr lang="ru-RU" b="1" dirty="0" smtClean="0"/>
              <a:t>ст. Александровской</a:t>
            </a:r>
            <a:endParaRPr lang="ru-RU" b="1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3214678" y="2000240"/>
            <a:ext cx="2636322" cy="83127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Выбор приоритета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214678" y="3000372"/>
            <a:ext cx="2636322" cy="83127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Участие в реализации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214678" y="4000504"/>
            <a:ext cx="2636322" cy="83127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Контроль качества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214678" y="5000636"/>
            <a:ext cx="2636322" cy="83127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Сохранность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98" y="2071678"/>
            <a:ext cx="2743200" cy="27432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286512" y="5143512"/>
            <a:ext cx="2528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Объект общественной инфраструктуры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3597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7518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Нормативно-правовое регулирование ППМИ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12а\Downloads\tнужное\krasgvar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18" cy="1029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" y="1720840"/>
            <a:ext cx="8534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В соответствии с Федеральным законом от 06 октября 2003 № 131-ФЗ «Об общих принципах организации местного самоуправления в Российской Федерации», постановлением администрации муниципального образования Каневской район от 09 декабря 2019 года № 2150 «Об утверждении Порядка применения в муниципальном образовании Каневской район механизмов инициативного (</a:t>
            </a:r>
            <a:r>
              <a:rPr lang="ru-RU" sz="2800" b="1" dirty="0" err="1"/>
              <a:t>партисипаторного</a:t>
            </a:r>
            <a:r>
              <a:rPr lang="ru-RU" sz="2800" b="1" dirty="0"/>
              <a:t>) бюджетирования»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34380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Организатор конкурса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12а\Downloads\tнужное\krasgvar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18" cy="1029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" y="1480683"/>
            <a:ext cx="89534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	Организатором </a:t>
            </a:r>
            <a:r>
              <a:rPr lang="ru-RU" sz="1400" b="1" dirty="0"/>
              <a:t>конкурса по предоставлению субсидий является уполномоченный исполнительный орган государственной власти – Департамент внутренней политики Краснодарского края</a:t>
            </a:r>
            <a:r>
              <a:rPr lang="ru-RU" sz="1400" b="1" dirty="0" smtClean="0"/>
              <a:t>.</a:t>
            </a:r>
            <a:endParaRPr lang="ru-RU" sz="1400" b="1" dirty="0"/>
          </a:p>
          <a:p>
            <a:r>
              <a:rPr lang="ru-RU" sz="1400" b="1" dirty="0" smtClean="0"/>
              <a:t>	На </a:t>
            </a:r>
            <a:r>
              <a:rPr lang="ru-RU" sz="1400" b="1" dirty="0"/>
              <a:t>основании постановления </a:t>
            </a:r>
            <a:r>
              <a:rPr lang="ru-RU" sz="1400" b="1" dirty="0" smtClean="0"/>
              <a:t>главы </a:t>
            </a:r>
            <a:r>
              <a:rPr lang="ru-RU" sz="1400" b="1" dirty="0"/>
              <a:t>администрации (</a:t>
            </a:r>
            <a:r>
              <a:rPr lang="ru-RU" sz="1400" b="1" dirty="0" smtClean="0"/>
              <a:t>губернатора</a:t>
            </a:r>
            <a:r>
              <a:rPr lang="ru-RU" sz="1400" b="1" dirty="0"/>
              <a:t>) Краснодарского края 19.10.2015г  </a:t>
            </a:r>
            <a:r>
              <a:rPr lang="ru-RU" sz="1400" b="1" dirty="0" smtClean="0"/>
              <a:t>№ </a:t>
            </a:r>
            <a:r>
              <a:rPr lang="ru-RU" sz="1400" b="1" dirty="0"/>
              <a:t>975 Об утверждении государственной программы Краснодарского края «Региональная политика и развитие гражданского общества»</a:t>
            </a:r>
          </a:p>
        </p:txBody>
      </p:sp>
      <p:pic>
        <p:nvPicPr>
          <p:cNvPr id="5" name="Picture 2" descr="C:\Users\12а\Downloads\какая то\Screenshot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206" y="2776024"/>
            <a:ext cx="4551165" cy="35512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12а\Downloads\какая то\Screenshot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8" y="2776025"/>
            <a:ext cx="4380548" cy="3551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2948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Цели и приоритетные направления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ППМИ</a:t>
            </a:r>
            <a:r>
              <a:rPr lang="ru-RU" dirty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AutoShape 2"/>
          <p:cNvSpPr>
            <a:spLocks noChangeArrowheads="1"/>
          </p:cNvSpPr>
          <p:nvPr/>
        </p:nvSpPr>
        <p:spPr bwMode="ltGray">
          <a:xfrm rot="5400000">
            <a:off x="-2422526" y="16271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rgbClr val="B0BAD8">
                  <a:gamma/>
                  <a:tint val="45490"/>
                  <a:invGamma/>
                </a:srgb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ltGray">
          <a:xfrm rot="5400000" flipH="1">
            <a:off x="-2016918" y="20629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rgbClr val="B8CCFE">
                  <a:gamma/>
                  <a:tint val="39216"/>
                  <a:invGamma/>
                </a:srgb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gray">
          <a:xfrm>
            <a:off x="2109404" y="4970050"/>
            <a:ext cx="44196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b="1" dirty="0" smtClean="0">
                <a:solidFill>
                  <a:srgbClr val="000000"/>
                </a:solidFill>
              </a:rPr>
              <a:t>Обустройство пешеходных дорожек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gray">
          <a:xfrm>
            <a:off x="2415827" y="4079065"/>
            <a:ext cx="44196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7F5CF">
                  <a:gamma/>
                  <a:tint val="0"/>
                  <a:invGamma/>
                </a:srgbClr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b="1" dirty="0" smtClean="0">
                <a:solidFill>
                  <a:srgbClr val="000000"/>
                </a:solidFill>
              </a:rPr>
              <a:t>Озеленение </a:t>
            </a:r>
            <a:r>
              <a:rPr lang="ru-RU" b="1" dirty="0">
                <a:solidFill>
                  <a:srgbClr val="000000"/>
                </a:solidFill>
              </a:rPr>
              <a:t>территорий</a:t>
            </a: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gray">
          <a:xfrm>
            <a:off x="2372683" y="3262170"/>
            <a:ext cx="44196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b="1" dirty="0" smtClean="0">
                <a:solidFill>
                  <a:srgbClr val="000000"/>
                </a:solidFill>
              </a:rPr>
              <a:t>Детские </a:t>
            </a:r>
            <a:r>
              <a:rPr lang="ru-RU" b="1" dirty="0">
                <a:solidFill>
                  <a:srgbClr val="000000"/>
                </a:solidFill>
              </a:rPr>
              <a:t>площадки</a:t>
            </a:r>
          </a:p>
        </p:txBody>
      </p:sp>
      <p:sp>
        <p:nvSpPr>
          <p:cNvPr id="33" name="AutoShape 7"/>
          <p:cNvSpPr>
            <a:spLocks noChangeArrowheads="1"/>
          </p:cNvSpPr>
          <p:nvPr/>
        </p:nvSpPr>
        <p:spPr bwMode="gray">
          <a:xfrm>
            <a:off x="2004226" y="2412535"/>
            <a:ext cx="44196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7F5CF">
                  <a:gamma/>
                  <a:tint val="0"/>
                  <a:invGamma/>
                </a:srgbClr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b="1" dirty="0" smtClean="0">
                <a:solidFill>
                  <a:srgbClr val="000000"/>
                </a:solidFill>
              </a:rPr>
              <a:t>Автобусные </a:t>
            </a:r>
            <a:r>
              <a:rPr lang="ru-RU" b="1" dirty="0">
                <a:solidFill>
                  <a:srgbClr val="000000"/>
                </a:solidFill>
              </a:rPr>
              <a:t>остановки</a:t>
            </a:r>
          </a:p>
        </p:txBody>
      </p:sp>
      <p:sp>
        <p:nvSpPr>
          <p:cNvPr id="34" name="AutoShape 8"/>
          <p:cNvSpPr>
            <a:spLocks noChangeArrowheads="1"/>
          </p:cNvSpPr>
          <p:nvPr/>
        </p:nvSpPr>
        <p:spPr bwMode="gray">
          <a:xfrm>
            <a:off x="1191402" y="1575631"/>
            <a:ext cx="44196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b="1" dirty="0" smtClean="0">
                <a:solidFill>
                  <a:srgbClr val="000000"/>
                </a:solidFill>
              </a:rPr>
              <a:t>Уличное </a:t>
            </a:r>
            <a:r>
              <a:rPr lang="ru-RU" b="1" dirty="0">
                <a:solidFill>
                  <a:srgbClr val="000000"/>
                </a:solidFill>
              </a:rPr>
              <a:t>освещение</a:t>
            </a:r>
          </a:p>
        </p:txBody>
      </p:sp>
      <p:grpSp>
        <p:nvGrpSpPr>
          <p:cNvPr id="35" name="Group 9"/>
          <p:cNvGrpSpPr>
            <a:grpSpLocks/>
          </p:cNvGrpSpPr>
          <p:nvPr/>
        </p:nvGrpSpPr>
        <p:grpSpPr bwMode="auto">
          <a:xfrm>
            <a:off x="873902" y="1664531"/>
            <a:ext cx="381000" cy="381000"/>
            <a:chOff x="2078" y="1680"/>
            <a:chExt cx="1615" cy="1615"/>
          </a:xfrm>
        </p:grpSpPr>
        <p:sp>
          <p:nvSpPr>
            <p:cNvPr id="36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2" name="Group 16"/>
          <p:cNvGrpSpPr>
            <a:grpSpLocks/>
          </p:cNvGrpSpPr>
          <p:nvPr/>
        </p:nvGrpSpPr>
        <p:grpSpPr bwMode="auto">
          <a:xfrm>
            <a:off x="1699426" y="2518898"/>
            <a:ext cx="381000" cy="381000"/>
            <a:chOff x="2078" y="1680"/>
            <a:chExt cx="1615" cy="1615"/>
          </a:xfrm>
        </p:grpSpPr>
        <p:sp>
          <p:nvSpPr>
            <p:cNvPr id="43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1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6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7" name="Oval 2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8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9" name="Group 23"/>
          <p:cNvGrpSpPr>
            <a:grpSpLocks/>
          </p:cNvGrpSpPr>
          <p:nvPr/>
        </p:nvGrpSpPr>
        <p:grpSpPr bwMode="auto">
          <a:xfrm>
            <a:off x="2067883" y="3338370"/>
            <a:ext cx="381000" cy="381000"/>
            <a:chOff x="2078" y="1680"/>
            <a:chExt cx="1615" cy="1615"/>
          </a:xfrm>
        </p:grpSpPr>
        <p:sp>
          <p:nvSpPr>
            <p:cNvPr id="50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2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4" name="Oval 2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5" name="Oval 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6" name="Group 30"/>
          <p:cNvGrpSpPr>
            <a:grpSpLocks/>
          </p:cNvGrpSpPr>
          <p:nvPr/>
        </p:nvGrpSpPr>
        <p:grpSpPr bwMode="auto">
          <a:xfrm>
            <a:off x="2079277" y="4180665"/>
            <a:ext cx="381000" cy="381000"/>
            <a:chOff x="2078" y="1680"/>
            <a:chExt cx="1615" cy="1615"/>
          </a:xfrm>
        </p:grpSpPr>
        <p:sp>
          <p:nvSpPr>
            <p:cNvPr id="57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3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0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1" name="Oval 3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2" name="Oval 3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3" name="Group 37"/>
          <p:cNvGrpSpPr>
            <a:grpSpLocks/>
          </p:cNvGrpSpPr>
          <p:nvPr/>
        </p:nvGrpSpPr>
        <p:grpSpPr bwMode="auto">
          <a:xfrm>
            <a:off x="1810954" y="5019263"/>
            <a:ext cx="355600" cy="381000"/>
            <a:chOff x="2078" y="1680"/>
            <a:chExt cx="1615" cy="1615"/>
          </a:xfrm>
        </p:grpSpPr>
        <p:sp>
          <p:nvSpPr>
            <p:cNvPr id="64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4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7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8" name="Oval 4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9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1026" name="Picture 2" descr="C:\Users\12а\Downloads\tнужное\krasgvar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18" cy="1029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AutoShape 8"/>
          <p:cNvSpPr>
            <a:spLocks noChangeArrowheads="1"/>
          </p:cNvSpPr>
          <p:nvPr/>
        </p:nvSpPr>
        <p:spPr bwMode="gray">
          <a:xfrm>
            <a:off x="1489382" y="5656992"/>
            <a:ext cx="44196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b="1" dirty="0" smtClean="0">
                <a:solidFill>
                  <a:srgbClr val="000000"/>
                </a:solidFill>
              </a:rPr>
              <a:t>Уличное </a:t>
            </a:r>
            <a:r>
              <a:rPr lang="ru-RU" b="1" dirty="0">
                <a:solidFill>
                  <a:srgbClr val="000000"/>
                </a:solidFill>
              </a:rPr>
              <a:t>освещение</a:t>
            </a:r>
          </a:p>
        </p:txBody>
      </p:sp>
      <p:grpSp>
        <p:nvGrpSpPr>
          <p:cNvPr id="71" name="Group 9"/>
          <p:cNvGrpSpPr>
            <a:grpSpLocks/>
          </p:cNvGrpSpPr>
          <p:nvPr/>
        </p:nvGrpSpPr>
        <p:grpSpPr bwMode="auto">
          <a:xfrm>
            <a:off x="1171882" y="5745892"/>
            <a:ext cx="381000" cy="381000"/>
            <a:chOff x="2078" y="1680"/>
            <a:chExt cx="1615" cy="1615"/>
          </a:xfrm>
        </p:grpSpPr>
        <p:sp>
          <p:nvSpPr>
            <p:cNvPr id="72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5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6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7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13784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751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Участники и </a:t>
            </a:r>
            <a:r>
              <a:rPr lang="ru-RU" dirty="0" smtClean="0">
                <a:solidFill>
                  <a:schemeClr val="bg1"/>
                </a:solidFill>
              </a:rPr>
              <a:t>условия </a:t>
            </a:r>
            <a:r>
              <a:rPr lang="ru-RU" dirty="0">
                <a:solidFill>
                  <a:schemeClr val="bg1"/>
                </a:solidFill>
              </a:rPr>
              <a:t>конкурсного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отбора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12а\Downloads\tнужное\krasgvar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18" cy="1029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447800" y="1905000"/>
            <a:ext cx="5771408" cy="8312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Сельское поселение </a:t>
            </a:r>
            <a:endParaRPr lang="ru-RU" sz="3200" b="1" dirty="0"/>
          </a:p>
        </p:txBody>
      </p:sp>
      <p:sp>
        <p:nvSpPr>
          <p:cNvPr id="5" name="Стрелка вниз 4"/>
          <p:cNvSpPr/>
          <p:nvPr/>
        </p:nvSpPr>
        <p:spPr>
          <a:xfrm>
            <a:off x="1447800" y="2890651"/>
            <a:ext cx="6080167" cy="147254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prstClr val="black"/>
                </a:solidFill>
              </a:rPr>
              <a:t>Не более 4 проектов</a:t>
            </a:r>
          </a:p>
          <a:p>
            <a:pPr lvl="0" algn="ctr"/>
            <a:r>
              <a:rPr lang="ru-RU" sz="2400" dirty="0" smtClean="0">
                <a:solidFill>
                  <a:prstClr val="black"/>
                </a:solidFill>
              </a:rPr>
              <a:t>Сумма субсидии не более 447 </a:t>
            </a:r>
            <a:r>
              <a:rPr lang="ru-RU" sz="2400" dirty="0" err="1" smtClean="0">
                <a:solidFill>
                  <a:prstClr val="black"/>
                </a:solidFill>
              </a:rPr>
              <a:t>т.р</a:t>
            </a:r>
            <a:r>
              <a:rPr lang="ru-RU" sz="2400" dirty="0" smtClean="0">
                <a:solidFill>
                  <a:prstClr val="black"/>
                </a:solidFill>
              </a:rPr>
              <a:t>.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47800" y="4840711"/>
            <a:ext cx="6080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</a:rPr>
              <a:t>Средства краевого бюджета – 100%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04039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Основные этапы реализации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ППМИ </a:t>
            </a:r>
            <a:r>
              <a:rPr lang="ru-RU" dirty="0">
                <a:solidFill>
                  <a:schemeClr val="bg1"/>
                </a:solidFill>
              </a:rPr>
              <a:t>в НАО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12а\Downloads\tнужное\krasgvar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18" cy="1029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08884145"/>
              </p:ext>
            </p:extLst>
          </p:nvPr>
        </p:nvGraphicFramePr>
        <p:xfrm>
          <a:off x="0" y="1702951"/>
          <a:ext cx="9144000" cy="5144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438412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Принятие Департаментом подпрограммы «Развитие инициативного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бюджетировании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Краснодарском крае»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prstClr val="black"/>
                          </a:solidFill>
                        </a:rPr>
                        <a:t>6. Рассмотрение специализированной организацией поступивших заявок на предмет обоснованности сметных расчетов</a:t>
                      </a:r>
                      <a:r>
                        <a:rPr lang="ru-RU" sz="1600" b="0" baseline="0" dirty="0" smtClean="0">
                          <a:solidFill>
                            <a:prstClr val="black"/>
                          </a:solidFill>
                        </a:rPr>
                        <a:t> проектов и направление соответствующих заключений в Департамент</a:t>
                      </a:r>
                      <a:endParaRPr lang="ru-RU" sz="1600" b="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90435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prstClr val="black"/>
                          </a:solidFill>
                        </a:rPr>
                        <a:t>2. Проведение собраний граждан с целью определения приоритетных проектов и формы участия населения </a:t>
                      </a:r>
                      <a:endParaRPr lang="ru-RU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prstClr val="black"/>
                          </a:solidFill>
                        </a:rPr>
                        <a:t>7. Рассмотрение комиссией по конкурсному</a:t>
                      </a:r>
                      <a:r>
                        <a:rPr lang="ru-RU" sz="1600" baseline="0" dirty="0" smtClean="0">
                          <a:solidFill>
                            <a:prstClr val="black"/>
                          </a:solidFill>
                        </a:rPr>
                        <a:t> отбору проектов и определение победителей</a:t>
                      </a:r>
                      <a:endParaRPr lang="ru-RU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81960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prstClr val="black"/>
                          </a:solidFill>
                        </a:rPr>
                        <a:t>3. Оформление и подача заявок на участие в конкурсе ППМИ в Департамент</a:t>
                      </a:r>
                      <a:endParaRPr lang="ru-RU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prstClr val="black"/>
                          </a:solidFill>
                        </a:rPr>
                        <a:t>8. Принятие решения о распределении субсидий по результатам конкурсного отбора ППМИ</a:t>
                      </a:r>
                      <a:endParaRPr lang="ru-RU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89481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prstClr val="black"/>
                          </a:solidFill>
                        </a:rPr>
                        <a:t>4. Рассмотрение</a:t>
                      </a:r>
                      <a:r>
                        <a:rPr lang="ru-RU" sz="1600" baseline="0" dirty="0" smtClean="0">
                          <a:solidFill>
                            <a:prstClr val="black"/>
                          </a:solidFill>
                        </a:rPr>
                        <a:t> комиссией по конкурсному отбору поступивших заявок на предмет их соответствия</a:t>
                      </a:r>
                      <a:endParaRPr lang="ru-RU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prstClr val="black"/>
                          </a:solidFill>
                        </a:rPr>
                        <a:t>9. Заключение соглашения между Департаментом и Администрацией муниципального образования</a:t>
                      </a:r>
                      <a:endParaRPr lang="ru-RU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08756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prstClr val="black"/>
                          </a:solidFill>
                        </a:rPr>
                        <a:t>5. Направление Департаментом</a:t>
                      </a:r>
                      <a:r>
                        <a:rPr lang="ru-RU" sz="1600" baseline="0" dirty="0" smtClean="0">
                          <a:solidFill>
                            <a:prstClr val="black"/>
                          </a:solidFill>
                        </a:rPr>
                        <a:t> поступивших заявок в специализированную организацию для проверки обоснованности сметных расчетов проектов</a:t>
                      </a:r>
                      <a:endParaRPr lang="ru-RU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prstClr val="black"/>
                          </a:solidFill>
                        </a:rPr>
                        <a:t>10. Реализация проекта</a:t>
                      </a:r>
                      <a:r>
                        <a:rPr lang="ru-RU" sz="1600" baseline="0" dirty="0" smtClean="0">
                          <a:solidFill>
                            <a:prstClr val="black"/>
                          </a:solidFill>
                        </a:rPr>
                        <a:t> и мониторинг качества выполняемых работ со стороны населения и власти </a:t>
                      </a:r>
                      <a:endParaRPr lang="ru-RU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2641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-22860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Подготовка и проведение собрания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12а\Downloads\tнужное\krasgvar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18" cy="1029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 со стрелкой вниз 3"/>
          <p:cNvSpPr/>
          <p:nvPr/>
        </p:nvSpPr>
        <p:spPr>
          <a:xfrm>
            <a:off x="1056904" y="2208810"/>
            <a:ext cx="2030680" cy="1662546"/>
          </a:xfrm>
          <a:prstGeom prst="downArrowCallou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Информирование населения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3501241" y="2208810"/>
            <a:ext cx="2030680" cy="1662546"/>
          </a:xfrm>
          <a:prstGeom prst="downArrowCallou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Предварительный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опрос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5862452" y="2208810"/>
            <a:ext cx="2030680" cy="1662546"/>
          </a:xfrm>
          <a:prstGeom prst="downArrowCallou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Собрание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граждан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56904" y="4053441"/>
            <a:ext cx="2030680" cy="546266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информация в газете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56904" y="4886696"/>
            <a:ext cx="2030680" cy="546266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личные контакты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6904" y="5838700"/>
            <a:ext cx="2030680" cy="546266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интернет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01241" y="4886696"/>
            <a:ext cx="2030680" cy="546266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подворовый</a:t>
            </a:r>
            <a:r>
              <a:rPr lang="ru-RU" dirty="0" smtClean="0">
                <a:solidFill>
                  <a:schemeClr val="tx1"/>
                </a:solidFill>
              </a:rPr>
              <a:t> обход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01241" y="4059380"/>
            <a:ext cx="2030680" cy="546266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предварительное собрание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62452" y="5617028"/>
            <a:ext cx="2030680" cy="78377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выбор инициативной группы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62452" y="4886696"/>
            <a:ext cx="2030680" cy="546266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обсуждение и выбор проекта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62452" y="4067297"/>
            <a:ext cx="2030680" cy="546266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правила и условия участия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191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499</Words>
  <Application>Microsoft Office PowerPoint</Application>
  <PresentationFormat>Экран (4:3)</PresentationFormat>
  <Paragraphs>95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Office Theme</vt:lpstr>
      <vt:lpstr>Custom Design</vt:lpstr>
      <vt:lpstr>1_Custom Design</vt:lpstr>
      <vt:lpstr>Реализация на территории Красногвардейского сельского поселения Каневского района проекта «Обустройство пешеходной дорожки по ул. Широкой в ст. Александровской»</vt:lpstr>
      <vt:lpstr>Проект поддержки местных инициатив (ППМИ)</vt:lpstr>
      <vt:lpstr>Основная идея ППМИ</vt:lpstr>
      <vt:lpstr>Нормативно-правовое регулирование ППМИ</vt:lpstr>
      <vt:lpstr>Организатор конкурса</vt:lpstr>
      <vt:lpstr>Цели и приоритетные направления  ППМИ:</vt:lpstr>
      <vt:lpstr>Участники и условия конкурсного  отбора</vt:lpstr>
      <vt:lpstr>Основные этапы реализации  ППМИ в НАО</vt:lpstr>
      <vt:lpstr>Подготовка и проведение собрания</vt:lpstr>
      <vt:lpstr>Критерии конкурсного отбора</vt:lpstr>
      <vt:lpstr>Организация конкурсного отбора </vt:lpstr>
      <vt:lpstr>Благополучатели: </vt:lpstr>
      <vt:lpstr>Планируемые источники </vt:lpstr>
      <vt:lpstr>Красногвардейское сельское поселение</vt:lpstr>
    </vt:vector>
  </TitlesOfParts>
  <Company>Fairmont Raffles Hotels International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pmarkasian</dc:creator>
  <cp:lastModifiedBy>comp1</cp:lastModifiedBy>
  <cp:revision>15</cp:revision>
  <dcterms:created xsi:type="dcterms:W3CDTF">2014-07-15T22:03:21Z</dcterms:created>
  <dcterms:modified xsi:type="dcterms:W3CDTF">2020-05-25T05:46:01Z</dcterms:modified>
</cp:coreProperties>
</file>