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B7647F-6638-40CD-B592-B41D57D20F1B}" type="datetimeFigureOut">
              <a:rPr lang="ru-RU" smtClean="0"/>
              <a:t>25.07.2022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DB706-EDB3-44B4-B58E-CE917E74B4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2231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FDB706-EDB3-44B4-B58E-CE917E74B4D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962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:cut/>
      </p:transition>
    </mc:Choice>
    <mc:Fallback>
      <p:transition advClick="0" advTm="3000"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:cut/>
      </p:transition>
    </mc:Choice>
    <mc:Fallback>
      <p:transition advClick="0" advTm="3000"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:cut/>
      </p:transition>
    </mc:Choice>
    <mc:Fallback>
      <p:transition advClick="0" advTm="3000"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:cut/>
      </p:transition>
    </mc:Choice>
    <mc:Fallback>
      <p:transition advClick="0" advTm="3000"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:cut/>
      </p:transition>
    </mc:Choice>
    <mc:Fallback>
      <p:transition advClick="0" advTm="3000"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:cut/>
      </p:transition>
    </mc:Choice>
    <mc:Fallback>
      <p:transition advClick="0" advTm="3000"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25.07.2022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:cut/>
      </p:transition>
    </mc:Choice>
    <mc:Fallback>
      <p:transition advClick="0" advTm="3000"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25.07.2022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:cut/>
      </p:transition>
    </mc:Choice>
    <mc:Fallback>
      <p:transition advClick="0" advTm="3000"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25.07.2022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:cut/>
      </p:transition>
    </mc:Choice>
    <mc:Fallback>
      <p:transition advClick="0" advTm="3000"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:cut/>
      </p:transition>
    </mc:Choice>
    <mc:Fallback>
      <p:transition advClick="0" advTm="3000"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:cut/>
      </p:transition>
    </mc:Choice>
    <mc:Fallback>
      <p:transition advClick="0" advTm="3000"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3000">
        <p:cut/>
      </p:transition>
    </mc:Choice>
    <mc:Fallback>
      <p:transition advClick="0" advTm="3000">
        <p:cut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</a:schemeClr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1412776"/>
            <a:ext cx="6400800" cy="2952328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3600" dirty="0">
                <a:solidFill>
                  <a:schemeClr val="tx1"/>
                </a:solidFill>
              </a:rPr>
              <a:t>ПРОЕКТ БЮДЖЕТА КРАСНОГВАРДЕЙСКОГО СЕЛЬСКОГО ПОСЕЛЕНИЯ КАНЕВСКОГО РАЙОНА </a:t>
            </a:r>
          </a:p>
          <a:p>
            <a:r>
              <a:rPr lang="ru-RU" sz="3600" dirty="0">
                <a:solidFill>
                  <a:schemeClr val="tx1"/>
                </a:solidFill>
              </a:rPr>
              <a:t>НА </a:t>
            </a:r>
            <a:r>
              <a:rPr lang="ru-RU" sz="3600" dirty="0" smtClean="0">
                <a:solidFill>
                  <a:schemeClr val="tx1"/>
                </a:solidFill>
              </a:rPr>
              <a:t>2022 </a:t>
            </a:r>
            <a:r>
              <a:rPr lang="ru-RU" sz="3600" dirty="0">
                <a:solidFill>
                  <a:schemeClr val="tx1"/>
                </a:solidFill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4349624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:cut/>
      </p:transition>
    </mc:Choice>
    <mc:Fallback>
      <p:transition advClick="0" advTm="3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6840760" cy="600164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/>
              <a:t>ПРОЕКТ БЮДЖЕТА НАПРАВЛЕН НА РЕШЕНИЕ СЛЕДУЮЩИХ ЗАДАЧ </a:t>
            </a:r>
          </a:p>
          <a:p>
            <a:pPr algn="ctr"/>
            <a:r>
              <a:rPr lang="ru-RU" sz="2400" dirty="0"/>
              <a:t> обеспечение устойчивости и сбалансированности бюджетной системы в целях гарантированного исполнения действующих и принимаемых расходных обязательств</a:t>
            </a:r>
          </a:p>
          <a:p>
            <a:pPr algn="ctr"/>
            <a:r>
              <a:rPr lang="ru-RU" sz="2400" dirty="0"/>
              <a:t> повышение эффективности бюджетной политики, в том числе за счет роста эффективности бюджетных расходов</a:t>
            </a:r>
          </a:p>
          <a:p>
            <a:pPr algn="ctr"/>
            <a:r>
              <a:rPr lang="ru-RU" sz="2400" dirty="0"/>
              <a:t> соответствие финансовых возможностей поселения ключевым направлениям развития </a:t>
            </a:r>
          </a:p>
          <a:p>
            <a:pPr algn="ctr"/>
            <a:r>
              <a:rPr lang="ru-RU" sz="2400" dirty="0"/>
              <a:t>Повышение роли бюджетной политики для поддержки экономического роста </a:t>
            </a:r>
          </a:p>
          <a:p>
            <a:pPr algn="ctr"/>
            <a:r>
              <a:rPr lang="ru-RU" sz="2400" dirty="0"/>
              <a:t>Повышение прозрачности и открытости бюджетного процесса</a:t>
            </a:r>
          </a:p>
        </p:txBody>
      </p:sp>
    </p:spTree>
    <p:extLst>
      <p:ext uri="{BB962C8B-B14F-4D97-AF65-F5344CB8AC3E}">
        <p14:creationId xmlns:p14="http://schemas.microsoft.com/office/powerpoint/2010/main" val="1962655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3000">
        <p:cut/>
      </p:transition>
    </mc:Choice>
    <mc:Fallback>
      <p:transition advClick="0" advTm="3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692696"/>
            <a:ext cx="8136904" cy="5184576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Объем налоговых и неналоговых доходов бюджета Красногвардейского сельского поселения на </a:t>
            </a:r>
            <a:r>
              <a:rPr lang="ru-RU" b="1" dirty="0" smtClean="0">
                <a:solidFill>
                  <a:schemeClr val="tx1"/>
                </a:solidFill>
              </a:rPr>
              <a:t>2022 </a:t>
            </a:r>
            <a:r>
              <a:rPr lang="ru-RU" b="1" dirty="0">
                <a:solidFill>
                  <a:schemeClr val="tx1"/>
                </a:solidFill>
              </a:rPr>
              <a:t>год </a:t>
            </a:r>
          </a:p>
          <a:p>
            <a:r>
              <a:rPr lang="ru-RU" b="1" dirty="0">
                <a:solidFill>
                  <a:schemeClr val="tx1"/>
                </a:solidFill>
              </a:rPr>
              <a:t>составил </a:t>
            </a:r>
            <a:r>
              <a:rPr lang="ru-RU" b="1" dirty="0" smtClean="0">
                <a:solidFill>
                  <a:schemeClr val="tx1"/>
                </a:solidFill>
              </a:rPr>
              <a:t>15234,10тыс</a:t>
            </a:r>
            <a:r>
              <a:rPr lang="ru-RU" b="1" dirty="0">
                <a:solidFill>
                  <a:schemeClr val="tx1"/>
                </a:solidFill>
              </a:rPr>
              <a:t>. рублей</a:t>
            </a:r>
          </a:p>
          <a:p>
            <a:endParaRPr lang="ru-RU" b="1" dirty="0">
              <a:solidFill>
                <a:schemeClr val="tx1"/>
              </a:solidFill>
            </a:endParaRPr>
          </a:p>
          <a:p>
            <a:endParaRPr lang="ru-RU" b="1" dirty="0">
              <a:solidFill>
                <a:schemeClr val="tx1"/>
              </a:solidFill>
            </a:endParaRPr>
          </a:p>
          <a:p>
            <a:endParaRPr lang="ru-RU" b="1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Налог на доходы физических лиц – </a:t>
            </a:r>
            <a:r>
              <a:rPr lang="ru-RU" dirty="0" smtClean="0">
                <a:solidFill>
                  <a:schemeClr val="tx1"/>
                </a:solidFill>
              </a:rPr>
              <a:t>1710,0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ЕСХН </a:t>
            </a:r>
            <a:r>
              <a:rPr lang="ru-RU" dirty="0" smtClean="0">
                <a:solidFill>
                  <a:schemeClr val="tx1"/>
                </a:solidFill>
              </a:rPr>
              <a:t>–420,00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Налоги на имущество – </a:t>
            </a:r>
            <a:r>
              <a:rPr lang="ru-RU" dirty="0" smtClean="0">
                <a:solidFill>
                  <a:schemeClr val="tx1"/>
                </a:solidFill>
              </a:rPr>
              <a:t>621,0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 Акцизы по подакцизным товарам </a:t>
            </a:r>
            <a:r>
              <a:rPr lang="ru-RU" dirty="0" smtClean="0">
                <a:solidFill>
                  <a:schemeClr val="tx1"/>
                </a:solidFill>
              </a:rPr>
              <a:t>-1777,5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Земельный налог – </a:t>
            </a:r>
            <a:r>
              <a:rPr lang="ru-RU" dirty="0" smtClean="0">
                <a:solidFill>
                  <a:schemeClr val="tx1"/>
                </a:solidFill>
              </a:rPr>
              <a:t>2960,0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Безвозмездные </a:t>
            </a:r>
            <a:r>
              <a:rPr lang="ru-RU" dirty="0" smtClean="0">
                <a:solidFill>
                  <a:schemeClr val="tx1"/>
                </a:solidFill>
              </a:rPr>
              <a:t>поступления-7745,6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161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:cut/>
      </p:transition>
    </mc:Choice>
    <mc:Fallback>
      <p:transition advClick="0" advTm="3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2518" y="1700808"/>
            <a:ext cx="8568952" cy="37856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/>
              <a:t>Общий объем расходов составил </a:t>
            </a:r>
            <a:r>
              <a:rPr lang="ru-RU" sz="2000" b="1" dirty="0" smtClean="0"/>
              <a:t>15234,10тыс</a:t>
            </a:r>
            <a:r>
              <a:rPr lang="ru-RU" sz="2000" b="1" dirty="0"/>
              <a:t>. рублей</a:t>
            </a:r>
          </a:p>
          <a:p>
            <a:pPr algn="ctr"/>
            <a:endParaRPr lang="ru-RU" sz="2000" b="1" dirty="0"/>
          </a:p>
          <a:p>
            <a:pPr algn="ctr"/>
            <a:r>
              <a:rPr lang="ru-RU" sz="2000" dirty="0"/>
              <a:t>Общегосударственные вопросы- </a:t>
            </a:r>
            <a:r>
              <a:rPr lang="ru-RU" sz="2000" dirty="0" smtClean="0"/>
              <a:t>5234,8 </a:t>
            </a:r>
            <a:endParaRPr lang="ru-RU" sz="2000" dirty="0"/>
          </a:p>
          <a:p>
            <a:pPr algn="ctr"/>
            <a:r>
              <a:rPr lang="ru-RU" sz="2000" dirty="0"/>
              <a:t>Национальная оборона – </a:t>
            </a:r>
            <a:r>
              <a:rPr lang="ru-RU" sz="2000" dirty="0" smtClean="0"/>
              <a:t>247,4</a:t>
            </a:r>
            <a:endParaRPr lang="ru-RU" sz="2000" dirty="0"/>
          </a:p>
          <a:p>
            <a:pPr algn="ctr"/>
            <a:r>
              <a:rPr lang="ru-RU" sz="2000" dirty="0"/>
              <a:t>Национальная безопасность и правоохранительная деятельность </a:t>
            </a:r>
            <a:r>
              <a:rPr lang="ru-RU" sz="2000" dirty="0" smtClean="0"/>
              <a:t>-10,5</a:t>
            </a:r>
            <a:endParaRPr lang="ru-RU" sz="2000" dirty="0"/>
          </a:p>
          <a:p>
            <a:pPr algn="ctr"/>
            <a:r>
              <a:rPr lang="ru-RU" sz="2000" dirty="0"/>
              <a:t>Национальная экономика – </a:t>
            </a:r>
            <a:r>
              <a:rPr lang="ru-RU" sz="2000" dirty="0" smtClean="0"/>
              <a:t>1840,7</a:t>
            </a:r>
            <a:endParaRPr lang="ru-RU" sz="2000" dirty="0"/>
          </a:p>
          <a:p>
            <a:pPr algn="ctr"/>
            <a:r>
              <a:rPr lang="ru-RU" sz="2000" dirty="0"/>
              <a:t>Жилищно-коммунальное хозяйство – </a:t>
            </a:r>
            <a:r>
              <a:rPr lang="ru-RU" sz="2000" dirty="0" smtClean="0"/>
              <a:t>833,8</a:t>
            </a:r>
            <a:endParaRPr lang="ru-RU" sz="2000" dirty="0"/>
          </a:p>
          <a:p>
            <a:pPr algn="ctr"/>
            <a:r>
              <a:rPr lang="ru-RU" sz="2000" dirty="0"/>
              <a:t>Образование – </a:t>
            </a:r>
            <a:r>
              <a:rPr lang="ru-RU" sz="2000" dirty="0" smtClean="0"/>
              <a:t>50,0 </a:t>
            </a:r>
            <a:endParaRPr lang="ru-RU" sz="2000" dirty="0"/>
          </a:p>
          <a:p>
            <a:pPr algn="ctr"/>
            <a:r>
              <a:rPr lang="ru-RU" sz="2000" dirty="0"/>
              <a:t>Культура, кинематография – </a:t>
            </a:r>
            <a:r>
              <a:rPr lang="ru-RU" sz="2000" dirty="0" smtClean="0"/>
              <a:t>6536,8</a:t>
            </a:r>
            <a:endParaRPr lang="ru-RU" sz="2000" dirty="0"/>
          </a:p>
          <a:p>
            <a:pPr algn="ctr"/>
            <a:r>
              <a:rPr lang="ru-RU" sz="2000" dirty="0"/>
              <a:t>Социальная политика – </a:t>
            </a:r>
            <a:r>
              <a:rPr lang="ru-RU" sz="2000" dirty="0" smtClean="0"/>
              <a:t>458,1</a:t>
            </a:r>
            <a:endParaRPr lang="ru-RU" sz="2000" dirty="0"/>
          </a:p>
          <a:p>
            <a:pPr algn="ctr"/>
            <a:r>
              <a:rPr lang="ru-RU" sz="2000" dirty="0"/>
              <a:t> Физическая культура и спорт – </a:t>
            </a:r>
            <a:r>
              <a:rPr lang="ru-RU" sz="2000" dirty="0" smtClean="0"/>
              <a:t>20,0</a:t>
            </a:r>
            <a:endParaRPr lang="ru-RU" sz="2000" dirty="0"/>
          </a:p>
          <a:p>
            <a:pPr algn="ctr"/>
            <a:r>
              <a:rPr lang="ru-RU" sz="2000" dirty="0"/>
              <a:t>Обслуживание государственного и муниципального долга – </a:t>
            </a:r>
            <a:r>
              <a:rPr lang="ru-RU" sz="2000" dirty="0" smtClean="0"/>
              <a:t>2,0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052089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:cut/>
      </p:transition>
    </mc:Choice>
    <mc:Fallback>
      <p:transition advClick="0" advTm="3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194</TotalTime>
  <Words>170</Words>
  <Application>Microsoft Office PowerPoint</Application>
  <PresentationFormat>Экран (4:3)</PresentationFormat>
  <Paragraphs>32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Calibri</vt:lpstr>
      <vt:lpstr>Candara</vt:lpstr>
      <vt:lpstr>Symbol</vt:lpstr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 2017 год</dc:title>
  <dc:creator>User</dc:creator>
  <cp:lastModifiedBy>Yrist</cp:lastModifiedBy>
  <cp:revision>21</cp:revision>
  <dcterms:modified xsi:type="dcterms:W3CDTF">2022-07-25T10:20:49Z</dcterms:modified>
</cp:coreProperties>
</file>