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80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0" r:id="rId14"/>
    <p:sldId id="297" r:id="rId15"/>
    <p:sldId id="298" r:id="rId16"/>
    <p:sldId id="271" r:id="rId17"/>
    <p:sldId id="273" r:id="rId18"/>
    <p:sldId id="274" r:id="rId19"/>
    <p:sldId id="299" r:id="rId20"/>
    <p:sldId id="286" r:id="rId21"/>
    <p:sldId id="294" r:id="rId22"/>
    <p:sldId id="301" r:id="rId23"/>
  </p:sldIdLst>
  <p:sldSz cx="9144000" cy="6858000" type="screen4x3"/>
  <p:notesSz cx="6761163" cy="9942513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1FD4"/>
    <a:srgbClr val="FFFF99"/>
    <a:srgbClr val="E2C0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D27102A9-8310-4765-A935-A1911B00CA55}" styleName="Светлый стиль 1 -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2859" autoAdjust="0"/>
    <p:restoredTop sz="95133" autoAdjust="0"/>
  </p:normalViewPr>
  <p:slideViewPr>
    <p:cSldViewPr>
      <p:cViewPr varScale="1">
        <p:scale>
          <a:sx n="69" d="100"/>
          <a:sy n="69" d="100"/>
        </p:scale>
        <p:origin x="181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8" y="2692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05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04FAFBD-755F-4FE2-A540-E04CF9F61E10}" type="datetimeFigureOut">
              <a:rPr lang="ru-RU"/>
              <a:pPr>
                <a:defRPr/>
              </a:pPr>
              <a:t>05.12.2025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275" y="4722813"/>
            <a:ext cx="5408613" cy="44735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05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122219E-32F3-4222-8A9F-982F7BFCCAD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84364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4820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08913AF-1137-45C6-8392-6757C57A87AF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5844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A5CC2AA-FAD1-4CF2-A181-6A0D06EF6636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686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AD8744C-9A87-4526-8C49-35762F202A58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87656B2-DB88-4C02-BD75-06AAC5F23D96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837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8916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3305877-739B-46CA-A26C-0A514B945DDA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ru-RU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9940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CA427AE-C4E5-4018-BDDB-CCAE454628EB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ru-RU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1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BEC47A2-F208-4A97-B384-BF866071449B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ru-RU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4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4198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EA78451-5A3F-4D43-893B-0E3B98DB04CF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2ADB367-3BE6-4EB5-8304-A5685D37535E}" type="datetimeFigureOut">
              <a:rPr lang="ru-RU" smtClean="0"/>
              <a:pPr>
                <a:defRPr/>
              </a:pPr>
              <a:t>05.12.2025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2F092C-63F6-487B-BCEB-1ADAC50E4A1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9B9F6F7-D56C-42EA-849C-804FEBC642A4}" type="datetimeFigureOut">
              <a:rPr lang="ru-RU" smtClean="0"/>
              <a:pPr>
                <a:defRPr/>
              </a:pPr>
              <a:t>05.12.2025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C51454-A07F-4FC0-BDC6-02D635996AD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69287E9-C005-4585-A938-5765AC55EA5C}" type="datetimeFigureOut">
              <a:rPr lang="ru-RU" smtClean="0"/>
              <a:pPr>
                <a:defRPr/>
              </a:pPr>
              <a:t>05.12.2025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8214E9-A64C-4519-8530-DF87C19AE0C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ACF7F96-8EA9-459D-AEC4-69567DAAC09A}" type="datetimeFigureOut">
              <a:rPr lang="ru-RU" smtClean="0"/>
              <a:pPr>
                <a:defRPr/>
              </a:pPr>
              <a:t>05.12.2025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844904-E9EB-45E9-8A21-F661107666C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F0D2744-6620-471F-9E40-46E19F49B0A8}" type="datetimeFigureOut">
              <a:rPr lang="ru-RU" smtClean="0"/>
              <a:pPr>
                <a:defRPr/>
              </a:pPr>
              <a:t>05.12.2025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BD3F85-7A3A-4429-97A0-8A04CAB98AC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2198E17-9BC9-4506-B577-7CB87D78E4DB}" type="datetimeFigureOut">
              <a:rPr lang="ru-RU" smtClean="0"/>
              <a:pPr>
                <a:defRPr/>
              </a:pPr>
              <a:t>05.12.2025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FF7052-CE93-4577-8111-7FB4AEDED32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2D5CD7D-89C3-421C-AD09-904DD9FDB6AA}" type="datetimeFigureOut">
              <a:rPr lang="ru-RU" smtClean="0"/>
              <a:pPr>
                <a:defRPr/>
              </a:pPr>
              <a:t>05.12.2025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2B8B91-AFF8-495F-8DC2-2D86820E75A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C3E737F-2378-4FD9-A411-0DD73ECB23C6}" type="datetimeFigureOut">
              <a:rPr lang="ru-RU" smtClean="0"/>
              <a:pPr>
                <a:defRPr/>
              </a:pPr>
              <a:t>05.12.2025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3941E8-501B-4614-8AC8-2466F67BE69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0C78461-1634-4FD5-833E-1CB821BD127B}" type="datetimeFigureOut">
              <a:rPr lang="ru-RU" smtClean="0"/>
              <a:pPr>
                <a:defRPr/>
              </a:pPr>
              <a:t>05.12.2025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8318E6-7B3D-49E1-A804-41A2289191B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B9429C1-9292-4BEB-A675-D52EB6F2E131}" type="datetimeFigureOut">
              <a:rPr lang="ru-RU" smtClean="0"/>
              <a:pPr>
                <a:defRPr/>
              </a:pPr>
              <a:t>05.12.2025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C8784B-9B05-4118-B083-878EEEC57F1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177840F-CE8B-4965-810A-FD4597394E93}" type="datetimeFigureOut">
              <a:rPr lang="ru-RU" smtClean="0"/>
              <a:pPr>
                <a:defRPr/>
              </a:pPr>
              <a:t>05.12.2025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CBF94D-AE84-42AE-84BF-772099C5447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A8C10F31-5DDA-4CB3-8031-E2238850DCB0}" type="datetimeFigureOut">
              <a:rPr lang="ru-RU" smtClean="0"/>
              <a:pPr>
                <a:defRPr/>
              </a:pPr>
              <a:t>05.12.2025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B246595C-77E4-4FE4-9830-D01956165C5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81" r:id="rId1"/>
    <p:sldLayoutId id="2147484082" r:id="rId2"/>
    <p:sldLayoutId id="2147484083" r:id="rId3"/>
    <p:sldLayoutId id="2147484084" r:id="rId4"/>
    <p:sldLayoutId id="2147484085" r:id="rId5"/>
    <p:sldLayoutId id="2147484086" r:id="rId6"/>
    <p:sldLayoutId id="2147484087" r:id="rId7"/>
    <p:sldLayoutId id="2147484088" r:id="rId8"/>
    <p:sldLayoutId id="2147484089" r:id="rId9"/>
    <p:sldLayoutId id="2147484090" r:id="rId10"/>
    <p:sldLayoutId id="214748409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mailto:fu25/168@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Заголовок 1"/>
          <p:cNvSpPr>
            <a:spLocks noGrp="1"/>
          </p:cNvSpPr>
          <p:nvPr>
            <p:ph type="ctrTitle"/>
          </p:nvPr>
        </p:nvSpPr>
        <p:spPr>
          <a:xfrm>
            <a:off x="0" y="1412776"/>
            <a:ext cx="9144000" cy="3430141"/>
          </a:xfr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eaLnBrk="1" hangingPunct="1">
              <a:defRPr/>
            </a:pPr>
            <a:r>
              <a:rPr lang="ru-RU" sz="3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БЮДЖЕТ ДЛЯ ГРАЖДАН</a:t>
            </a:r>
            <a:br>
              <a:rPr lang="ru-RU" sz="3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НА ПРОЕКТ БЮДЖЕТА КРАСНОГВАРДЕЙСКОГО СЕЛЬСКОГО ПОСЕЛЕНИЯ КАНЕВСКОГО РАЙОНА</a:t>
            </a:r>
            <a:br>
              <a:rPr lang="ru-RU" sz="3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3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2025 </a:t>
            </a:r>
            <a:r>
              <a:rPr lang="ru-RU" sz="3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429000" y="5357813"/>
            <a:ext cx="5114925" cy="1101725"/>
          </a:xfrm>
        </p:spPr>
        <p:txBody>
          <a:bodyPr>
            <a:normAutofit fontScale="92500" lnSpcReduction="20000"/>
          </a:bodyPr>
          <a:lstStyle/>
          <a:p>
            <a:pPr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2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Администрация Красногвардейского сельского поселения Каневского района</a:t>
            </a:r>
            <a:endParaRPr lang="ru-RU" sz="2800" dirty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371600" y="274638"/>
            <a:ext cx="7772400" cy="511175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400" dirty="0" smtClean="0"/>
              <a:t>Доходы формирующие муниципальный дорожный фонд, тыс.рублей</a:t>
            </a:r>
            <a:endParaRPr lang="ru-RU" sz="2400" dirty="0"/>
          </a:p>
        </p:txBody>
      </p:sp>
      <p:sp>
        <p:nvSpPr>
          <p:cNvPr id="24579" name="Содержимое 2"/>
          <p:cNvSpPr>
            <a:spLocks noGrp="1"/>
          </p:cNvSpPr>
          <p:nvPr>
            <p:ph sz="quarter" idx="4294967295"/>
          </p:nvPr>
        </p:nvSpPr>
        <p:spPr>
          <a:xfrm>
            <a:off x="0" y="714375"/>
            <a:ext cx="9144000" cy="6143625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endParaRPr lang="ru-RU" altLang="ru-RU" sz="1600" smtClean="0"/>
          </a:p>
          <a:p>
            <a:pPr eaLnBrk="1" hangingPunct="1">
              <a:buFont typeface="Wingdings 2" pitchFamily="18" charset="2"/>
              <a:buNone/>
            </a:pPr>
            <a:endParaRPr lang="ru-RU" altLang="ru-RU" sz="1600" smtClean="0"/>
          </a:p>
          <a:p>
            <a:pPr eaLnBrk="1" hangingPunct="1">
              <a:buFont typeface="Wingdings 2" pitchFamily="18" charset="2"/>
              <a:buNone/>
            </a:pPr>
            <a:endParaRPr lang="ru-RU" altLang="ru-RU" sz="1600" smtClean="0"/>
          </a:p>
          <a:p>
            <a:pPr eaLnBrk="1" hangingPunct="1">
              <a:buFont typeface="Wingdings 2" pitchFamily="18" charset="2"/>
              <a:buNone/>
            </a:pPr>
            <a:endParaRPr lang="ru-RU" altLang="ru-RU" sz="1600" smtClean="0"/>
          </a:p>
          <a:p>
            <a:pPr eaLnBrk="1" hangingPunct="1">
              <a:buFont typeface="Wingdings 2" pitchFamily="18" charset="2"/>
              <a:buNone/>
            </a:pPr>
            <a:endParaRPr lang="ru-RU" altLang="ru-RU" sz="1600" smtClean="0"/>
          </a:p>
          <a:p>
            <a:pPr eaLnBrk="1" hangingPunct="1">
              <a:buFont typeface="Wingdings 2" pitchFamily="18" charset="2"/>
              <a:buNone/>
            </a:pPr>
            <a:endParaRPr lang="ru-RU" altLang="ru-RU" sz="1600" smtClean="0"/>
          </a:p>
          <a:p>
            <a:pPr eaLnBrk="1" hangingPunct="1">
              <a:buFont typeface="Wingdings 2" pitchFamily="18" charset="2"/>
              <a:buNone/>
            </a:pPr>
            <a:endParaRPr lang="ru-RU" altLang="ru-RU" sz="1600" smtClean="0"/>
          </a:p>
          <a:p>
            <a:pPr eaLnBrk="1" hangingPunct="1">
              <a:buFont typeface="Wingdings 2" pitchFamily="18" charset="2"/>
              <a:buNone/>
            </a:pPr>
            <a:endParaRPr lang="ru-RU" altLang="ru-RU" sz="1600" smtClean="0"/>
          </a:p>
          <a:p>
            <a:pPr eaLnBrk="1" hangingPunct="1">
              <a:buFont typeface="Wingdings 2" pitchFamily="18" charset="2"/>
              <a:buNone/>
            </a:pPr>
            <a:endParaRPr lang="ru-RU" altLang="ru-RU" sz="1600" smtClean="0"/>
          </a:p>
          <a:p>
            <a:pPr eaLnBrk="1" hangingPunct="1">
              <a:buFont typeface="Wingdings 2" pitchFamily="18" charset="2"/>
              <a:buNone/>
            </a:pPr>
            <a:endParaRPr lang="ru-RU" altLang="ru-RU" sz="1600" smtClean="0"/>
          </a:p>
        </p:txBody>
      </p:sp>
      <p:sp>
        <p:nvSpPr>
          <p:cNvPr id="4" name="Блок-схема: альтернативный процесс 3"/>
          <p:cNvSpPr/>
          <p:nvPr/>
        </p:nvSpPr>
        <p:spPr>
          <a:xfrm>
            <a:off x="2821781" y="785813"/>
            <a:ext cx="4167114" cy="500062"/>
          </a:xfrm>
          <a:prstGeom prst="flowChartAlternateProcess">
            <a:avLst/>
          </a:prstGeom>
          <a:solidFill>
            <a:srgbClr val="FFFF99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chemeClr val="tx1"/>
                </a:solidFill>
              </a:rPr>
              <a:t>Акцизы на нефтепродукты</a:t>
            </a:r>
          </a:p>
        </p:txBody>
      </p:sp>
      <p:sp>
        <p:nvSpPr>
          <p:cNvPr id="6" name="Блок-схема: альтернативный процесс 5"/>
          <p:cNvSpPr/>
          <p:nvPr/>
        </p:nvSpPr>
        <p:spPr>
          <a:xfrm>
            <a:off x="1403648" y="1383225"/>
            <a:ext cx="6336704" cy="2474399"/>
          </a:xfrm>
          <a:prstGeom prst="flowChartAlternateProcess">
            <a:avLst/>
          </a:prstGeom>
          <a:solidFill>
            <a:srgbClr val="FFFF99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solidFill>
                  <a:schemeClr val="tx1"/>
                </a:solidFill>
              </a:rPr>
              <a:t>Размеры дифференцированных нормативов отчислений от акцизов на </a:t>
            </a:r>
            <a:r>
              <a:rPr lang="ru-RU" sz="1400" dirty="0" smtClean="0">
                <a:solidFill>
                  <a:schemeClr val="tx1"/>
                </a:solidFill>
              </a:rPr>
              <a:t>акцизы на автомобильный  </a:t>
            </a:r>
            <a:r>
              <a:rPr lang="ru-RU" sz="1400" dirty="0">
                <a:solidFill>
                  <a:schemeClr val="tx1"/>
                </a:solidFill>
              </a:rPr>
              <a:t>и прямогонный бензин, дизельное топливо, моторные масла для дизельных и (или)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solidFill>
                  <a:schemeClr val="tx1"/>
                </a:solidFill>
              </a:rPr>
              <a:t>карбюраторных (</a:t>
            </a:r>
            <a:r>
              <a:rPr lang="ru-RU" sz="1400" dirty="0" err="1">
                <a:solidFill>
                  <a:schemeClr val="tx1"/>
                </a:solidFill>
              </a:rPr>
              <a:t>инжекторных</a:t>
            </a:r>
            <a:r>
              <a:rPr lang="ru-RU" sz="1400" dirty="0">
                <a:solidFill>
                  <a:schemeClr val="tx1"/>
                </a:solidFill>
              </a:rPr>
              <a:t>) двигателей, производимые на территории Российской Федерации,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solidFill>
                  <a:schemeClr val="tx1"/>
                </a:solidFill>
              </a:rPr>
              <a:t>и прогнозируемые налоговые доходы от указанного налога в бюджеты муниципальных образований Краснодарского </a:t>
            </a:r>
            <a:r>
              <a:rPr lang="ru-RU" sz="1400" dirty="0" smtClean="0">
                <a:solidFill>
                  <a:schemeClr val="tx1"/>
                </a:solidFill>
              </a:rPr>
              <a:t>края - 0,0268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18" name="Блок-схема: альтернативный процесс 17"/>
          <p:cNvSpPr/>
          <p:nvPr/>
        </p:nvSpPr>
        <p:spPr>
          <a:xfrm>
            <a:off x="1187624" y="4286249"/>
            <a:ext cx="7813501" cy="1374999"/>
          </a:xfrm>
          <a:prstGeom prst="flowChartAlternateProcess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tx1"/>
                </a:solidFill>
              </a:rPr>
              <a:t>Дорожный фонд </a:t>
            </a:r>
            <a:r>
              <a:rPr lang="ru-RU" sz="1400" b="1" dirty="0" smtClean="0">
                <a:solidFill>
                  <a:schemeClr val="tx1"/>
                </a:solidFill>
              </a:rPr>
              <a:t>2312,3тыс</a:t>
            </a:r>
            <a:r>
              <a:rPr lang="ru-RU" sz="1400" b="1" dirty="0" smtClean="0">
                <a:solidFill>
                  <a:schemeClr val="tx1"/>
                </a:solidFill>
              </a:rPr>
              <a:t>. руб</a:t>
            </a:r>
            <a:r>
              <a:rPr lang="ru-RU" sz="1400" b="1" dirty="0">
                <a:solidFill>
                  <a:schemeClr val="tx1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Содержимое 2"/>
          <p:cNvSpPr>
            <a:spLocks noGrp="1"/>
          </p:cNvSpPr>
          <p:nvPr>
            <p:ph idx="1"/>
          </p:nvPr>
        </p:nvSpPr>
        <p:spPr>
          <a:xfrm>
            <a:off x="0" y="1447800"/>
            <a:ext cx="9144000" cy="5410200"/>
          </a:xfrm>
        </p:spPr>
        <p:txBody>
          <a:bodyPr/>
          <a:lstStyle/>
          <a:p>
            <a:pPr algn="just" eaLnBrk="1" hangingPunct="1">
              <a:buFont typeface="Wingdings 2" pitchFamily="18" charset="2"/>
              <a:buNone/>
            </a:pPr>
            <a:r>
              <a:rPr lang="ru-RU" altLang="ru-RU" smtClean="0"/>
              <a:t>    </a:t>
            </a:r>
            <a:r>
              <a:rPr lang="ru-RU" altLang="ru-RU" sz="1800" b="1" smtClean="0">
                <a:latin typeface="Times New Roman" pitchFamily="18" charset="0"/>
                <a:cs typeface="Times New Roman" pitchFamily="18" charset="0"/>
              </a:rPr>
              <a:t>Межбюджетные трансферты </a:t>
            </a:r>
            <a:r>
              <a:rPr lang="ru-RU" altLang="ru-RU" sz="1800" smtClean="0">
                <a:latin typeface="Times New Roman" pitchFamily="18" charset="0"/>
                <a:cs typeface="Times New Roman" pitchFamily="18" charset="0"/>
              </a:rPr>
              <a:t>– это денежные средства, перечисляемые из одного бюджета бюджетной системы Российской Федерации другому.</a:t>
            </a:r>
          </a:p>
        </p:txBody>
      </p:sp>
      <p:sp>
        <p:nvSpPr>
          <p:cNvPr id="2560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ru-RU" altLang="ru-RU" sz="2800" b="1" smtClean="0">
                <a:latin typeface="Times New Roman" pitchFamily="18" charset="0"/>
                <a:cs typeface="Times New Roman" pitchFamily="18" charset="0"/>
              </a:rPr>
              <a:t>Межбюджетные трансферты – основной вид безвозмездных перечислений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57188" y="2286000"/>
          <a:ext cx="8358188" cy="44037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790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790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71642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Виды межбюджетных трансфертов</a:t>
                      </a:r>
                      <a:endParaRPr lang="ru-RU" sz="1800" dirty="0"/>
                    </a:p>
                  </a:txBody>
                  <a:tcPr marL="91439" marR="91439" marT="45723" marB="457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Определение </a:t>
                      </a:r>
                      <a:endParaRPr lang="ru-RU" sz="1800" dirty="0"/>
                    </a:p>
                  </a:txBody>
                  <a:tcPr marL="91439" marR="91439" marT="45723" marB="45723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71642"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Дотации (от лат. «</a:t>
                      </a:r>
                      <a:r>
                        <a:rPr lang="en-US" sz="24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Dotatio</a:t>
                      </a:r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» – дар, пожертвование)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 marT="45723" marB="457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Предоставляются</a:t>
                      </a:r>
                      <a:r>
                        <a:rPr lang="ru-RU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без определения конкретной цели их использования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 marT="45723" marB="45723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88800"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Субвенции (от лат. «</a:t>
                      </a:r>
                      <a:r>
                        <a:rPr lang="en-US" sz="24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Subvenire</a:t>
                      </a:r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» – приходить на помощь)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 marT="45723" marB="457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Предоставляются на финансирование «переданных» другим публично-правовым образованиям полномочий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 marT="45723" marB="45723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71642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Субсидии (от лат. «</a:t>
                      </a:r>
                      <a:r>
                        <a:rPr lang="en-US" sz="24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Subsidium</a:t>
                      </a:r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» - поддержка)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 marT="45723" marB="457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Предоставляются на условиях долевого </a:t>
                      </a:r>
                      <a:r>
                        <a:rPr lang="ru-RU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софинансирования</a:t>
                      </a: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 расходов других бюджетов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 marT="45723" marB="45723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Содержимое 2"/>
          <p:cNvSpPr>
            <a:spLocks noGrp="1"/>
          </p:cNvSpPr>
          <p:nvPr>
            <p:ph idx="1"/>
          </p:nvPr>
        </p:nvSpPr>
        <p:spPr>
          <a:xfrm>
            <a:off x="0" y="714375"/>
            <a:ext cx="9144000" cy="6143625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ru-RU" altLang="ru-RU" dirty="0" smtClean="0"/>
              <a:t> </a:t>
            </a:r>
            <a:r>
              <a:rPr lang="ru-RU" altLang="ru-RU" sz="1800" b="1" dirty="0" smtClean="0">
                <a:latin typeface="Times New Roman" pitchFamily="18" charset="0"/>
                <a:cs typeface="Times New Roman" pitchFamily="18" charset="0"/>
              </a:rPr>
              <a:t>Расходы бюджета - </a:t>
            </a:r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выплачиваемые из бюджета денежные средства, за исключением средств, являющихся источниками дефицита бюджета.</a:t>
            </a:r>
          </a:p>
          <a:p>
            <a:pPr algn="just" eaLnBrk="1" hangingPunct="1">
              <a:buFont typeface="Wingdings 2" pitchFamily="18" charset="2"/>
              <a:buNone/>
            </a:pPr>
            <a:r>
              <a:rPr lang="ru-RU" altLang="ru-RU" sz="1800" b="1" dirty="0" smtClean="0">
                <a:latin typeface="Times New Roman" pitchFamily="18" charset="0"/>
                <a:cs typeface="Times New Roman" pitchFamily="18" charset="0"/>
              </a:rPr>
              <a:t>     Формирование расходов </a:t>
            </a:r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осуществляется в соответствии с расходными обязательствами, обусловленными установленным законодательством разграничением полномочий, исполнение которых должно происходить в очередном финансовом году за счет средств соответствующих бюджетов.</a:t>
            </a:r>
          </a:p>
          <a:p>
            <a:pPr lvl="1" algn="just" eaLnBrk="1" hangingPunct="1">
              <a:buFont typeface="Wingdings 2" pitchFamily="18" charset="2"/>
              <a:buNone/>
            </a:pPr>
            <a:r>
              <a:rPr lang="ru-RU" altLang="ru-RU" sz="1800" b="1" dirty="0" smtClean="0">
                <a:latin typeface="Times New Roman" pitchFamily="18" charset="0"/>
                <a:cs typeface="Times New Roman" pitchFamily="18" charset="0"/>
              </a:rPr>
              <a:t>Принципы формирования расходов бюджета:</a:t>
            </a:r>
          </a:p>
          <a:p>
            <a:pPr lvl="1" algn="just" eaLnBrk="1" hangingPunct="1">
              <a:buFont typeface="Wingdings" pitchFamily="2" charset="2"/>
              <a:buChar char="v"/>
            </a:pPr>
            <a:r>
              <a:rPr lang="ru-RU" altLang="ru-RU" sz="1400" dirty="0" smtClean="0">
                <a:latin typeface="Times New Roman" pitchFamily="18" charset="0"/>
                <a:cs typeface="Times New Roman" pitchFamily="18" charset="0"/>
              </a:rPr>
              <a:t>по разделам;</a:t>
            </a:r>
          </a:p>
          <a:p>
            <a:pPr lvl="1" algn="just" eaLnBrk="1" hangingPunct="1">
              <a:buFont typeface="Wingdings" pitchFamily="2" charset="2"/>
              <a:buChar char="v"/>
            </a:pPr>
            <a:r>
              <a:rPr lang="ru-RU" altLang="ru-RU" sz="1400" dirty="0" smtClean="0">
                <a:latin typeface="Times New Roman" pitchFamily="18" charset="0"/>
                <a:cs typeface="Times New Roman" pitchFamily="18" charset="0"/>
              </a:rPr>
              <a:t>по ведомствам;</a:t>
            </a:r>
          </a:p>
          <a:p>
            <a:pPr lvl="1" algn="just" eaLnBrk="1" hangingPunct="1">
              <a:buFont typeface="Wingdings" pitchFamily="2" charset="2"/>
              <a:buChar char="v"/>
            </a:pPr>
            <a:r>
              <a:rPr lang="ru-RU" altLang="ru-RU" sz="1400" dirty="0" smtClean="0">
                <a:latin typeface="Times New Roman" pitchFamily="18" charset="0"/>
                <a:cs typeface="Times New Roman" pitchFamily="18" charset="0"/>
              </a:rPr>
              <a:t>по муниципальным программам Новодеревянковского сельского поселения Каневского района.</a:t>
            </a:r>
          </a:p>
        </p:txBody>
      </p:sp>
      <p:sp>
        <p:nvSpPr>
          <p:cNvPr id="26626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582612"/>
          </a:xfrm>
        </p:spPr>
        <p:txBody>
          <a:bodyPr/>
          <a:lstStyle/>
          <a:p>
            <a:pPr algn="ctr" eaLnBrk="1" hangingPunct="1"/>
            <a:r>
              <a:rPr lang="ru-RU" altLang="ru-RU" sz="2800" b="1" smtClean="0">
                <a:latin typeface="Times New Roman" pitchFamily="18" charset="0"/>
                <a:cs typeface="Times New Roman" pitchFamily="18" charset="0"/>
              </a:rPr>
              <a:t>Расходы бюджета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2875" y="3857625"/>
            <a:ext cx="8858250" cy="357188"/>
          </a:xfrm>
          <a:prstGeom prst="round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Разделы классификации расходов бюджетов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42875" y="4429125"/>
            <a:ext cx="1000125" cy="928688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dirty="0">
                <a:solidFill>
                  <a:schemeClr val="tx1"/>
                </a:solidFill>
              </a:rPr>
              <a:t>01 «Общегосударственные вопросы»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7931152" y="4429125"/>
            <a:ext cx="1069974" cy="928688"/>
          </a:xfrm>
          <a:prstGeom prst="roundRect">
            <a:avLst/>
          </a:prstGeom>
          <a:solidFill>
            <a:srgbClr val="FF000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50" dirty="0">
                <a:solidFill>
                  <a:schemeClr val="bg1"/>
                </a:solidFill>
              </a:rPr>
              <a:t>08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50" dirty="0">
                <a:solidFill>
                  <a:schemeClr val="bg1"/>
                </a:solidFill>
              </a:rPr>
              <a:t>«Культура , кинематография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285875" y="4429125"/>
            <a:ext cx="1000125" cy="92868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dirty="0">
                <a:solidFill>
                  <a:schemeClr val="tx1"/>
                </a:solidFill>
              </a:rPr>
              <a:t>02 «Национальная оборона»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428875" y="4429125"/>
            <a:ext cx="1214438" cy="928688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dirty="0">
                <a:solidFill>
                  <a:schemeClr val="tx1"/>
                </a:solidFill>
              </a:rPr>
              <a:t>03 «Национальная безопасность и правоохранительная деятельность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500188" y="5429250"/>
            <a:ext cx="1071562" cy="785813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dirty="0">
                <a:solidFill>
                  <a:schemeClr val="tx1"/>
                </a:solidFill>
              </a:rPr>
              <a:t>10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dirty="0">
                <a:solidFill>
                  <a:schemeClr val="tx1"/>
                </a:solidFill>
              </a:rPr>
              <a:t> «Социальная политика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214813" y="4429125"/>
            <a:ext cx="1000125" cy="928688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dirty="0">
                <a:solidFill>
                  <a:schemeClr val="bg1"/>
                </a:solidFill>
              </a:rPr>
              <a:t>04 «Национальная экономика»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823340" y="4448807"/>
            <a:ext cx="1071562" cy="928688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50" dirty="0">
                <a:solidFill>
                  <a:prstClr val="white"/>
                </a:solidFill>
              </a:rPr>
              <a:t>07 «Образование»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643188" y="5429250"/>
            <a:ext cx="1214437" cy="785813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dirty="0">
                <a:solidFill>
                  <a:schemeClr val="tx1"/>
                </a:solidFill>
              </a:rPr>
              <a:t>11 «Физическая культура»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5500688" y="4429125"/>
            <a:ext cx="1071562" cy="928688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50" dirty="0">
                <a:solidFill>
                  <a:schemeClr val="tx1"/>
                </a:solidFill>
              </a:rPr>
              <a:t>05 «</a:t>
            </a:r>
            <a:r>
              <a:rPr lang="ru-RU" sz="1000" dirty="0">
                <a:solidFill>
                  <a:schemeClr val="tx1"/>
                </a:solidFill>
              </a:rPr>
              <a:t>Жилищно-коммунальное</a:t>
            </a:r>
            <a:r>
              <a:rPr lang="ru-RU" sz="1050" dirty="0">
                <a:solidFill>
                  <a:schemeClr val="tx1"/>
                </a:solidFill>
              </a:rPr>
              <a:t> хозяйство»</a:t>
            </a:r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 rot="5400000">
            <a:off x="8108951" y="4321175"/>
            <a:ext cx="214312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rot="5400000">
            <a:off x="7180263" y="4321175"/>
            <a:ext cx="21431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rot="5400000">
            <a:off x="5751513" y="4321175"/>
            <a:ext cx="21431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rot="5400000">
            <a:off x="534987" y="4322763"/>
            <a:ext cx="214313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rot="5400000">
            <a:off x="1679576" y="4321175"/>
            <a:ext cx="214312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rot="5400000">
            <a:off x="2894013" y="4321175"/>
            <a:ext cx="21431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rot="5400000">
            <a:off x="4608512" y="4322763"/>
            <a:ext cx="214313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rot="5400000">
            <a:off x="608013" y="4821238"/>
            <a:ext cx="1214437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 rot="5400000">
            <a:off x="1751013" y="4821238"/>
            <a:ext cx="1214437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rot="5400000">
            <a:off x="3108325" y="4821238"/>
            <a:ext cx="1214437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 rot="5400000">
            <a:off x="3535363" y="4822825"/>
            <a:ext cx="1214438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 rot="5400000">
            <a:off x="4679950" y="4821238"/>
            <a:ext cx="1214437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 rot="5400000">
            <a:off x="7323932" y="4822031"/>
            <a:ext cx="121285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 rot="5400000">
            <a:off x="6038057" y="4822031"/>
            <a:ext cx="121285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403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7000" y="3290888"/>
            <a:ext cx="1268413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447800"/>
            <a:ext cx="8501122" cy="4572000"/>
          </a:xfrm>
          <a:ln>
            <a:miter lim="800000"/>
            <a:headEnd/>
            <a:tailEnd/>
          </a:ln>
        </p:spPr>
        <p:txBody>
          <a:bodyPr numCol="2">
            <a:normAutofit/>
          </a:bodyPr>
          <a:lstStyle/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ru-RU" dirty="0" smtClean="0"/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ru-RU" dirty="0" smtClean="0"/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ru-RU" dirty="0" smtClean="0"/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ru-RU" dirty="0" smtClean="0"/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ru-RU" dirty="0" smtClean="0"/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ru-RU" dirty="0" smtClean="0"/>
          </a:p>
          <a:p>
            <a:pPr marL="274320" indent="-274320" algn="ctr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600" dirty="0" smtClean="0"/>
          </a:p>
          <a:p>
            <a:pPr marL="274320" indent="-274320" algn="ctr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1600" dirty="0" smtClean="0"/>
              <a:t>  </a:t>
            </a:r>
            <a:r>
              <a:rPr lang="ru-RU" sz="1600" b="1" dirty="0" smtClean="0"/>
              <a:t>При дефицитном бюджете растет долг и (или) снижаются остатки средств (накопления)</a:t>
            </a:r>
          </a:p>
          <a:p>
            <a:pPr marL="274320" indent="-274320" algn="ctr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600" b="1" dirty="0" smtClean="0"/>
          </a:p>
          <a:p>
            <a:pPr marL="274320" indent="-274320" algn="ctr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600" b="1" dirty="0" smtClean="0"/>
          </a:p>
          <a:p>
            <a:pPr marL="274320" indent="-274320" algn="ctr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600" b="1" dirty="0" smtClean="0"/>
          </a:p>
          <a:p>
            <a:pPr marL="274320" indent="-274320" algn="ctr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600" b="1" dirty="0" smtClean="0"/>
          </a:p>
          <a:p>
            <a:pPr marL="274320" indent="-274320" algn="ctr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600" b="1" dirty="0" smtClean="0"/>
          </a:p>
          <a:p>
            <a:pPr marL="274320" indent="-274320" algn="ctr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600" b="1" dirty="0" smtClean="0"/>
          </a:p>
          <a:p>
            <a:pPr marL="274320" indent="-274320" algn="ctr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600" b="1" dirty="0" smtClean="0"/>
          </a:p>
          <a:p>
            <a:pPr marL="274320" indent="-274320" algn="ctr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600" b="1" dirty="0" smtClean="0"/>
          </a:p>
          <a:p>
            <a:pPr marL="274320" indent="-274320" algn="ctr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600" b="1" dirty="0" smtClean="0"/>
          </a:p>
          <a:p>
            <a:pPr marL="274320" indent="-274320" algn="ctr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600" b="1" dirty="0" smtClean="0"/>
          </a:p>
          <a:p>
            <a:pPr marL="274320" indent="-274320" algn="ctr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600" b="1" dirty="0" smtClean="0"/>
          </a:p>
          <a:p>
            <a:pPr marL="274320" indent="-274320" algn="ctr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1600" b="1" dirty="0" smtClean="0"/>
              <a:t>При </a:t>
            </a:r>
            <a:r>
              <a:rPr lang="ru-RU" sz="1600" b="1" dirty="0" err="1" smtClean="0"/>
              <a:t>профицитном</a:t>
            </a:r>
            <a:r>
              <a:rPr lang="ru-RU" sz="1600" b="1" dirty="0" smtClean="0"/>
              <a:t> бюджете снижается долг и (или)растут остатки средств (накопления)</a:t>
            </a:r>
            <a:endParaRPr lang="ru-RU" sz="1600" b="1" dirty="0"/>
          </a:p>
        </p:txBody>
      </p:sp>
      <p:sp>
        <p:nvSpPr>
          <p:cNvPr id="29698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582612"/>
          </a:xfrm>
        </p:spPr>
        <p:txBody>
          <a:bodyPr/>
          <a:lstStyle/>
          <a:p>
            <a:pPr algn="ctr" eaLnBrk="1" hangingPunct="1"/>
            <a:r>
              <a:rPr lang="ru-RU" altLang="ru-RU" sz="2800" b="1" smtClean="0">
                <a:latin typeface="Times New Roman" pitchFamily="18" charset="0"/>
                <a:cs typeface="Times New Roman" pitchFamily="18" charset="0"/>
              </a:rPr>
              <a:t>Дефицит и профицит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714348" y="1571612"/>
            <a:ext cx="3714776" cy="2857520"/>
          </a:xfrm>
          <a:prstGeom prst="roundRect">
            <a:avLst/>
          </a:prstGeom>
          <a:solidFill>
            <a:srgbClr val="E2C0C3"/>
          </a:solidFill>
          <a:ln w="57150"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000628" y="1412776"/>
            <a:ext cx="3643338" cy="285752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57150"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785786" y="1571612"/>
            <a:ext cx="3571900" cy="428628"/>
          </a:xfrm>
          <a:prstGeom prst="roundRect">
            <a:avLst/>
          </a:prstGeom>
          <a:solidFill>
            <a:srgbClr val="FF0000"/>
          </a:solidFill>
          <a:ln w="38100"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дефицит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072066" y="1500174"/>
            <a:ext cx="3500462" cy="428628"/>
          </a:xfrm>
          <a:prstGeom prst="roundRect">
            <a:avLst/>
          </a:prstGeom>
          <a:solidFill>
            <a:srgbClr val="92D05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>
                <a:solidFill>
                  <a:schemeClr val="tx1"/>
                </a:solidFill>
              </a:rPr>
              <a:t>профицит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000100" y="2214554"/>
            <a:ext cx="3143272" cy="57150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chemeClr val="tx1"/>
                </a:solidFill>
              </a:rPr>
              <a:t>Накопленные резервы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000100" y="3000372"/>
            <a:ext cx="3143272" cy="71438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chemeClr val="tx1"/>
                </a:solidFill>
              </a:rPr>
              <a:t>Государственный долг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357818" y="2143116"/>
            <a:ext cx="2928958" cy="571504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schemeClr val="tx1"/>
                </a:solidFill>
              </a:rPr>
              <a:t>Накопленные резервы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357818" y="3071810"/>
            <a:ext cx="2928958" cy="642942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schemeClr val="tx1"/>
                </a:solidFill>
              </a:rPr>
              <a:t>Государственный долг</a:t>
            </a:r>
          </a:p>
        </p:txBody>
      </p:sp>
      <p:sp>
        <p:nvSpPr>
          <p:cNvPr id="13" name="Стрелка вниз 12"/>
          <p:cNvSpPr/>
          <p:nvPr/>
        </p:nvSpPr>
        <p:spPr>
          <a:xfrm>
            <a:off x="3571868" y="2357430"/>
            <a:ext cx="285752" cy="285752"/>
          </a:xfrm>
          <a:prstGeom prst="downArrow">
            <a:avLst/>
          </a:prstGeom>
          <a:solidFill>
            <a:srgbClr val="FF0000"/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4" name="Стрелка вверх 13"/>
          <p:cNvSpPr/>
          <p:nvPr/>
        </p:nvSpPr>
        <p:spPr>
          <a:xfrm>
            <a:off x="3571868" y="3143248"/>
            <a:ext cx="285752" cy="357190"/>
          </a:xfrm>
          <a:prstGeom prst="upArrow">
            <a:avLst/>
          </a:prstGeom>
          <a:solidFill>
            <a:srgbClr val="FF0000"/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5" name="Стрелка вверх 14"/>
          <p:cNvSpPr/>
          <p:nvPr/>
        </p:nvSpPr>
        <p:spPr>
          <a:xfrm>
            <a:off x="7786710" y="2285992"/>
            <a:ext cx="214314" cy="285752"/>
          </a:xfrm>
          <a:prstGeom prst="upArrow">
            <a:avLst/>
          </a:prstGeom>
          <a:solidFill>
            <a:srgbClr val="92D05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6" name="Стрелка вниз 15"/>
          <p:cNvSpPr/>
          <p:nvPr/>
        </p:nvSpPr>
        <p:spPr>
          <a:xfrm>
            <a:off x="7786710" y="3214686"/>
            <a:ext cx="214314" cy="285752"/>
          </a:xfrm>
          <a:prstGeom prst="downArrow">
            <a:avLst/>
          </a:prstGeom>
          <a:solidFill>
            <a:srgbClr val="92D05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Содержимое 2"/>
          <p:cNvSpPr>
            <a:spLocks noGrp="1"/>
          </p:cNvSpPr>
          <p:nvPr>
            <p:ph idx="1"/>
          </p:nvPr>
        </p:nvSpPr>
        <p:spPr>
          <a:xfrm>
            <a:off x="1000125" y="1143000"/>
            <a:ext cx="7686675" cy="4876800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altLang="ru-RU" sz="800" smtClean="0"/>
              <a:t>	</a:t>
            </a:r>
          </a:p>
          <a:p>
            <a:endParaRPr lang="ru-RU" altLang="ru-RU" sz="800" smtClean="0"/>
          </a:p>
          <a:p>
            <a:endParaRPr lang="ru-RU" altLang="ru-RU" sz="800" smtClean="0"/>
          </a:p>
        </p:txBody>
      </p:sp>
      <p:sp>
        <p:nvSpPr>
          <p:cNvPr id="30722" name="Заголовок 1"/>
          <p:cNvSpPr>
            <a:spLocks noGrp="1"/>
          </p:cNvSpPr>
          <p:nvPr>
            <p:ph type="title"/>
          </p:nvPr>
        </p:nvSpPr>
        <p:spPr>
          <a:xfrm>
            <a:off x="928688" y="274638"/>
            <a:ext cx="7758112" cy="511175"/>
          </a:xfrm>
        </p:spPr>
        <p:txBody>
          <a:bodyPr>
            <a:normAutofit fontScale="90000"/>
          </a:bodyPr>
          <a:lstStyle/>
          <a:p>
            <a:r>
              <a:rPr lang="ru-RU" altLang="ru-RU" sz="1400" b="1" dirty="0" smtClean="0"/>
              <a:t>Основные показатели социально-экономического развития поселения на </a:t>
            </a:r>
            <a:r>
              <a:rPr lang="ru-RU" altLang="ru-RU" sz="1400" b="1" dirty="0" smtClean="0"/>
              <a:t>2024-2026 </a:t>
            </a:r>
            <a:r>
              <a:rPr lang="ru-RU" altLang="ru-RU" sz="1400" b="1" dirty="0" smtClean="0"/>
              <a:t>годы</a:t>
            </a:r>
            <a:br>
              <a:rPr lang="ru-RU" altLang="ru-RU" sz="1400" b="1" dirty="0" smtClean="0"/>
            </a:br>
            <a:endParaRPr lang="ru-RU" altLang="ru-RU" sz="1400" dirty="0" smtClean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9161180"/>
              </p:ext>
            </p:extLst>
          </p:nvPr>
        </p:nvGraphicFramePr>
        <p:xfrm>
          <a:off x="467544" y="908720"/>
          <a:ext cx="8496944" cy="562287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068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44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449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021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3264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7446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0801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Показатель, единица измерения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2024год</a:t>
                      </a:r>
                      <a:endParaRPr lang="ru-RU" sz="14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оценка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2025</a:t>
                      </a:r>
                      <a:endParaRPr lang="ru-RU" sz="14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прогноз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2025 </a:t>
                      </a:r>
                      <a:r>
                        <a:rPr lang="ru-RU" sz="1400" dirty="0">
                          <a:effectLst/>
                        </a:rPr>
                        <a:t>год в % к </a:t>
                      </a:r>
                      <a:r>
                        <a:rPr lang="ru-RU" sz="1400" dirty="0" smtClean="0">
                          <a:effectLst/>
                        </a:rPr>
                        <a:t>2024 </a:t>
                      </a:r>
                      <a:r>
                        <a:rPr lang="ru-RU" sz="1400" dirty="0">
                          <a:effectLst/>
                        </a:rPr>
                        <a:t>году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2026</a:t>
                      </a:r>
                      <a:endParaRPr lang="ru-RU" sz="14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прогноз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2026 </a:t>
                      </a:r>
                      <a:r>
                        <a:rPr lang="ru-RU" sz="1400" dirty="0">
                          <a:effectLst/>
                        </a:rPr>
                        <a:t>год в % к </a:t>
                      </a:r>
                      <a:r>
                        <a:rPr lang="ru-RU" sz="1400" dirty="0" smtClean="0">
                          <a:effectLst/>
                        </a:rPr>
                        <a:t>2025 </a:t>
                      </a:r>
                      <a:r>
                        <a:rPr lang="ru-RU" sz="1400" dirty="0">
                          <a:effectLst/>
                        </a:rPr>
                        <a:t>году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471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Показатель, единица измерения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2024 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год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прогноз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2025 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год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прогноз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2025 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год в % к 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2024 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году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2026 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год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прогноз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2026 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год в % к 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2025 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году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59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Среднегодовая численность постоянного населения – всего,  тыс. чел.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2,137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2,139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100,1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2,141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100,05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65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Среднедушевой денежный доход на одного жителя, тыс. руб.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24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25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104,0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26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104,0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14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Номинальная начисленная среднемесячная заработная плата, тыс. руб.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30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33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110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38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115,0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14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Среднемесячные доходы занятых в личных подсобных хозяйствах, тыс. руб.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2,3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2,4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104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2,5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104,0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25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Прибыль прибыльных предприятий, тыс. рублей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-35828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36100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37000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102,0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616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Объем платных услуг населению, тыс. руб.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130,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135,0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104,0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140,0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104,0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4599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Количество организаций, зарегистрированных на территории сельского поселения частной формы собственности, единиц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100,0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100,0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739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Количество индивидуальных предпринимателей, единиц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7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7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100,0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7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100,0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Количество субъектов малого предпринимательства в расчете на 1000 человек населения, единиц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100,0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100,0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Содержимое 2"/>
          <p:cNvSpPr>
            <a:spLocks noGrp="1"/>
          </p:cNvSpPr>
          <p:nvPr>
            <p:ph idx="1"/>
          </p:nvPr>
        </p:nvSpPr>
        <p:spPr>
          <a:xfrm>
            <a:off x="914400" y="1428750"/>
            <a:ext cx="7772400" cy="4591050"/>
          </a:xfrm>
        </p:spPr>
        <p:txBody>
          <a:bodyPr>
            <a:normAutofit/>
          </a:bodyPr>
          <a:lstStyle/>
          <a:p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 сохранение устойчивости бюджетной системы;</a:t>
            </a:r>
          </a:p>
          <a:p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 укрепление доходной базы консолидированного бюджета за счет наращивания стабильных доходных источников и мобилизации в бюджет имеющихся резервов;</a:t>
            </a:r>
          </a:p>
          <a:p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достижение </a:t>
            </a:r>
            <a:r>
              <a:rPr lang="ru-RU" altLang="ru-RU" sz="1600" dirty="0">
                <a:latin typeface="Times New Roman" pitchFamily="18" charset="0"/>
                <a:cs typeface="Times New Roman" pitchFamily="18" charset="0"/>
              </a:rPr>
              <a:t>целевых показателей указов Президента Российской </a:t>
            </a:r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Федерации</a:t>
            </a:r>
            <a:r>
              <a:rPr lang="ru-RU" altLang="ru-RU" sz="1600" dirty="0">
                <a:latin typeface="Times New Roman" pitchFamily="18" charset="0"/>
                <a:cs typeface="Times New Roman" pitchFamily="18" charset="0"/>
              </a:rPr>
              <a:t>, в том числе Указа Президента Российской Федерации от 7 мая 2018 года № 204 «О национальных целях и стратегических задачах развития Российской Федерации на период до 2024 года», Послания Президента Российской </a:t>
            </a:r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Федерации </a:t>
            </a:r>
            <a:r>
              <a:rPr lang="ru-RU" altLang="ru-RU" sz="1600" dirty="0">
                <a:latin typeface="Times New Roman" pitchFamily="18" charset="0"/>
                <a:cs typeface="Times New Roman" pitchFamily="18" charset="0"/>
              </a:rPr>
              <a:t>Федеральному Собранию Российской Федерации </a:t>
            </a:r>
            <a:r>
              <a:rPr lang="ru-RU" sz="1600" dirty="0">
                <a:latin typeface="Times New Roman"/>
                <a:ea typeface="Times New Roman"/>
              </a:rPr>
              <a:t>положений </a:t>
            </a:r>
            <a:r>
              <a:rPr lang="ru-RU" sz="1600" dirty="0" smtClean="0">
                <a:latin typeface="Times New Roman"/>
                <a:ea typeface="Times New Roman"/>
              </a:rPr>
              <a:t>от </a:t>
            </a:r>
            <a:r>
              <a:rPr lang="ru-RU" sz="1600" dirty="0">
                <a:latin typeface="Times New Roman"/>
                <a:ea typeface="Times New Roman"/>
              </a:rPr>
              <a:t>15 января 2020 </a:t>
            </a:r>
            <a:r>
              <a:rPr lang="ru-RU" sz="1600" dirty="0" smtClean="0">
                <a:latin typeface="Times New Roman"/>
                <a:ea typeface="Times New Roman"/>
              </a:rPr>
              <a:t>года</a:t>
            </a:r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1600" dirty="0">
                <a:latin typeface="Times New Roman" pitchFamily="18" charset="0"/>
                <a:cs typeface="Times New Roman" pitchFamily="18" charset="0"/>
              </a:rPr>
              <a:t>также целей и целевых показателей муниципальных программ </a:t>
            </a:r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Красногвардейского </a:t>
            </a:r>
            <a:r>
              <a:rPr lang="ru-RU" altLang="ru-RU" sz="1600" dirty="0">
                <a:latin typeface="Times New Roman" pitchFamily="18" charset="0"/>
                <a:cs typeface="Times New Roman" pitchFamily="18" charset="0"/>
              </a:rPr>
              <a:t>сельского поселения Каневского района, сформированными в </a:t>
            </a:r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соответствии </a:t>
            </a:r>
            <a:r>
              <a:rPr lang="ru-RU" altLang="ru-RU" sz="1600" dirty="0">
                <a:latin typeface="Times New Roman" pitchFamily="18" charset="0"/>
                <a:cs typeface="Times New Roman" pitchFamily="18" charset="0"/>
              </a:rPr>
              <a:t>с указами;</a:t>
            </a:r>
            <a:endParaRPr lang="ru-RU" alt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о </a:t>
            </a:r>
            <a:r>
              <a:rPr lang="ru-RU" altLang="ru-RU" sz="1600" dirty="0">
                <a:latin typeface="Times New Roman" pitchFamily="18" charset="0"/>
                <a:cs typeface="Times New Roman" pitchFamily="18" charset="0"/>
              </a:rPr>
              <a:t>приоритетных направлениях расходования средств бюджета </a:t>
            </a:r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Красногвардейского </a:t>
            </a:r>
            <a:r>
              <a:rPr lang="ru-RU" altLang="ru-RU" sz="1600" dirty="0">
                <a:latin typeface="Times New Roman" pitchFamily="18" charset="0"/>
                <a:cs typeface="Times New Roman" pitchFamily="18" charset="0"/>
              </a:rPr>
              <a:t>сельского поселения Каневского района в очередном финансовом году;</a:t>
            </a:r>
          </a:p>
          <a:p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о </a:t>
            </a:r>
            <a:r>
              <a:rPr lang="ru-RU" altLang="ru-RU" sz="1600" dirty="0">
                <a:latin typeface="Times New Roman" pitchFamily="18" charset="0"/>
                <a:cs typeface="Times New Roman" pitchFamily="18" charset="0"/>
              </a:rPr>
              <a:t>совершенствовании действующего законодательства Российской </a:t>
            </a:r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Федерации </a:t>
            </a:r>
            <a:r>
              <a:rPr lang="ru-RU" altLang="ru-RU" sz="1600" dirty="0">
                <a:latin typeface="Times New Roman" pitchFamily="18" charset="0"/>
                <a:cs typeface="Times New Roman" pitchFamily="18" charset="0"/>
              </a:rPr>
              <a:t>о налогах и сборах в части налогов и сборов, формирующих налоговые доходы  бюджета поселения, в пределах компетенции органов местного </a:t>
            </a:r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самоуправления Красногвардейского </a:t>
            </a:r>
            <a:r>
              <a:rPr lang="ru-RU" altLang="ru-RU" sz="1600" dirty="0">
                <a:latin typeface="Times New Roman" pitchFamily="18" charset="0"/>
                <a:cs typeface="Times New Roman" pitchFamily="18" charset="0"/>
              </a:rPr>
              <a:t>сельского поселения Каневского района.</a:t>
            </a:r>
          </a:p>
          <a:p>
            <a:pPr marL="0" indent="0">
              <a:buNone/>
            </a:pPr>
            <a:endParaRPr lang="ru-RU" altLang="ru-RU" sz="1400" dirty="0" smtClean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939800"/>
          </a:xfrm>
        </p:spPr>
        <p:txBody>
          <a:bodyPr/>
          <a:lstStyle/>
          <a:p>
            <a:pPr algn="ctr">
              <a:defRPr/>
            </a:pPr>
            <a:r>
              <a:rPr lang="ru-RU" sz="18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Основные задачи и приоритетные направления бюджетной политики Красногвардейского сельского поселения Каневского района на </a:t>
            </a:r>
            <a:r>
              <a:rPr lang="ru-RU" sz="18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2025 </a:t>
            </a:r>
            <a:r>
              <a:rPr lang="ru-RU" sz="18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год</a:t>
            </a:r>
            <a:endParaRPr lang="ru-RU" sz="1800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0150005"/>
              </p:ext>
            </p:extLst>
          </p:nvPr>
        </p:nvGraphicFramePr>
        <p:xfrm>
          <a:off x="343014" y="2708920"/>
          <a:ext cx="8568953" cy="37444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812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822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12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822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9195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2213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Показатель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2023год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2024 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год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2025 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год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Изменение 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2025г 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к 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2023году 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%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664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(отчет)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план*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проект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213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21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Доходы, всего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17914,8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32240,7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20290,4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113,3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21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Налоговые и неналоговые доходы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7918,2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10023,3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9147,2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115,5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21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Безвозмездные поступления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9996,6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22217,4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11143,2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111,5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47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Расходы, всего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18071,3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34493,9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20290,4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112,3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21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Дефицит (–)/ профицит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-156,5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-2253,2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0,0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х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04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Источники финансирования дефицита  бюджета поселения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156,5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-2253,2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0,0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х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2844" name="Заголовок 1"/>
          <p:cNvSpPr>
            <a:spLocks noGrp="1"/>
          </p:cNvSpPr>
          <p:nvPr>
            <p:ph type="title"/>
          </p:nvPr>
        </p:nvSpPr>
        <p:spPr>
          <a:xfrm>
            <a:off x="1371600" y="266308"/>
            <a:ext cx="7772400" cy="1143000"/>
          </a:xfrm>
        </p:spPr>
        <p:txBody>
          <a:bodyPr/>
          <a:lstStyle/>
          <a:p>
            <a:pPr algn="ctr">
              <a:defRPr/>
            </a:pPr>
            <a:r>
              <a:rPr lang="ru-RU" sz="16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Основные характеристики проекта бюджета Красногвардейского сельского поселения Каневского района</a:t>
            </a:r>
            <a:br>
              <a:rPr lang="ru-RU" sz="16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</a:br>
            <a:r>
              <a:rPr lang="ru-RU" sz="16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Проект Решения Совета «О бюджете Красногвардейского сельского поселения Каневского района на </a:t>
            </a:r>
            <a:r>
              <a:rPr lang="ru-RU" sz="16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2025 </a:t>
            </a:r>
            <a:r>
              <a:rPr lang="ru-RU" sz="16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год»</a:t>
            </a:r>
          </a:p>
        </p:txBody>
      </p:sp>
      <p:pic>
        <p:nvPicPr>
          <p:cNvPr id="2050" name="Picture 2" descr="http://www.muravlenko.com/uploads/posts/2011-12/1324612715_2011-10-2020-bjudzhe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836712"/>
            <a:ext cx="1714512" cy="17145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2837" name="TextBox 5"/>
          <p:cNvSpPr txBox="1">
            <a:spLocks noChangeArrowheads="1"/>
          </p:cNvSpPr>
          <p:nvPr/>
        </p:nvSpPr>
        <p:spPr bwMode="auto">
          <a:xfrm>
            <a:off x="7286625" y="1214438"/>
            <a:ext cx="16430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b="1" dirty="0">
                <a:latin typeface="Cambria" pitchFamily="18" charset="0"/>
              </a:rPr>
              <a:t>тыс. рублей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Заголовок 1"/>
          <p:cNvSpPr>
            <a:spLocks noGrp="1"/>
          </p:cNvSpPr>
          <p:nvPr>
            <p:ph type="title"/>
          </p:nvPr>
        </p:nvSpPr>
        <p:spPr>
          <a:xfrm>
            <a:off x="1115616" y="-400050"/>
            <a:ext cx="7772400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altLang="ru-RU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4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400" b="1" dirty="0" smtClean="0">
                <a:latin typeface="Times New Roman" pitchFamily="18" charset="0"/>
                <a:cs typeface="Times New Roman" pitchFamily="18" charset="0"/>
              </a:rPr>
              <a:t>Безвозмездные поступления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611560" y="908720"/>
            <a:ext cx="777686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12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составе доходов бюджета поселения предусматриваются безвозмездные поступления из бюджетов других уровней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>
              <a:lnSpc>
                <a:spcPts val="1200"/>
              </a:lnSpc>
              <a:spcAft>
                <a:spcPts val="0"/>
              </a:spcAft>
            </a:pP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ts val="12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Общая сумма безвозмездных поступлений в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2025г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планируются в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размере</a:t>
            </a:r>
          </a:p>
          <a:p>
            <a:pPr algn="just">
              <a:lnSpc>
                <a:spcPts val="1200"/>
              </a:lnSpc>
              <a:spcAft>
                <a:spcPts val="0"/>
              </a:spcAft>
            </a:pPr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ts val="1200"/>
              </a:lnSpc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11143,2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тыс. рублей, что составляет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54,9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% от общей суммы запланированных поступлений в бюджет поселения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lnSpc>
                <a:spcPts val="1200"/>
              </a:lnSpc>
              <a:spcAft>
                <a:spcPts val="0"/>
              </a:spcAft>
            </a:pP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ts val="12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Субвенции бюджетам субъектов Российской Федерации и муниципальных образований –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379,0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тыс. рублей, из краевого бюджета, из них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lnSpc>
                <a:spcPts val="1200"/>
              </a:lnSpc>
              <a:spcAft>
                <a:spcPts val="0"/>
              </a:spcAft>
            </a:pP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ts val="1200"/>
              </a:lnSpc>
              <a:spcAft>
                <a:spcPts val="0"/>
              </a:spcAft>
              <a:buFontTx/>
              <a:buChar char="-"/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субвенции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осуществление полномочий по первичному воинскому учету на территориях, где отсутствуют военные комиссариаты –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375,2тыс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рублей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lnSpc>
                <a:spcPts val="1200"/>
              </a:lnSpc>
              <a:spcAft>
                <a:spcPts val="0"/>
              </a:spcAft>
              <a:buFontTx/>
              <a:buChar char="-"/>
            </a:pP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ts val="1200"/>
              </a:lnSpc>
              <a:spcAft>
                <a:spcPts val="0"/>
              </a:spcAft>
              <a:buFontTx/>
              <a:buChar char="-"/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субвенции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бюджетам поселений на выполнение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передаваемых</a:t>
            </a:r>
          </a:p>
          <a:p>
            <a:pPr algn="just">
              <a:lnSpc>
                <a:spcPts val="1200"/>
              </a:lnSpc>
              <a:spcAft>
                <a:spcPts val="0"/>
              </a:spcAft>
            </a:pP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ts val="1200"/>
              </a:lnSpc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полномочий субъектов Российской Федерации – 3,8 тыс. рублей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 algn="just">
              <a:lnSpc>
                <a:spcPts val="1200"/>
              </a:lnSpc>
              <a:spcAft>
                <a:spcPts val="0"/>
              </a:spcAft>
              <a:buFontTx/>
              <a:buChar char="-"/>
            </a:pP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ts val="12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 бюджета муниципального образования Каневской район (районный бюджет):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ts val="1200"/>
              </a:lnSpc>
              <a:spcAft>
                <a:spcPts val="0"/>
              </a:spcAft>
              <a:buFontTx/>
              <a:buChar char="-"/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Дотации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бюджетам поселений на выравнивание бюджетной обеспеченности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сумме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4407,2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тыс. рублей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lnSpc>
                <a:spcPts val="1200"/>
              </a:lnSpc>
              <a:spcAft>
                <a:spcPts val="0"/>
              </a:spcAft>
              <a:buFontTx/>
              <a:buChar char="-"/>
            </a:pP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ts val="1200"/>
              </a:lnSpc>
              <a:spcAft>
                <a:spcPts val="0"/>
              </a:spcAft>
              <a:buFontTx/>
              <a:buChar char="-"/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межбюджетные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трансферты, передаваемые бюджетам сельских поселений из бюджетов муниципальных районов на осуществление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части</a:t>
            </a:r>
          </a:p>
          <a:p>
            <a:pPr algn="just">
              <a:lnSpc>
                <a:spcPts val="1200"/>
              </a:lnSpc>
              <a:spcAft>
                <a:spcPts val="0"/>
              </a:spcAft>
            </a:pPr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ts val="1200"/>
              </a:lnSpc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полномочий по решению вопросов местного значения в соответствии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</a:p>
          <a:p>
            <a:pPr algn="just">
              <a:lnSpc>
                <a:spcPts val="1200"/>
              </a:lnSpc>
              <a:spcAft>
                <a:spcPts val="0"/>
              </a:spcAft>
            </a:pP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ts val="1200"/>
              </a:lnSpc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заключенными соглашениями на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2025г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в сумме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0,0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тыс. рублей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 algn="just">
              <a:lnSpc>
                <a:spcPts val="1200"/>
              </a:lnSpc>
              <a:spcAft>
                <a:spcPts val="0"/>
              </a:spcAft>
              <a:buFontTx/>
              <a:buChar char="-"/>
            </a:pP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ts val="12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 бюджета Краснодарского края (краевой бюджет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):</a:t>
            </a:r>
          </a:p>
          <a:p>
            <a:pPr algn="just">
              <a:lnSpc>
                <a:spcPts val="1200"/>
              </a:lnSpc>
              <a:spcAft>
                <a:spcPts val="0"/>
              </a:spcAft>
            </a:pP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ts val="1200"/>
              </a:lnSpc>
              <a:spcAft>
                <a:spcPts val="0"/>
              </a:spcAft>
              <a:buFontTx/>
              <a:buChar char="-"/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Дотации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бюджетам поселений на выравнивание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бюджетной</a:t>
            </a:r>
          </a:p>
          <a:p>
            <a:pPr algn="just">
              <a:lnSpc>
                <a:spcPts val="1200"/>
              </a:lnSpc>
              <a:spcAft>
                <a:spcPts val="0"/>
              </a:spcAft>
            </a:pP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ts val="1200"/>
              </a:lnSpc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обеспеченности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сумме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6357,0тыс.рублей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ru-RU" altLang="ru-RU" sz="2400" b="1" dirty="0" smtClean="0">
                <a:latin typeface="Times New Roman" pitchFamily="18" charset="0"/>
                <a:cs typeface="Times New Roman" pitchFamily="18" charset="0"/>
              </a:rPr>
              <a:t>Динамика расходов бюджета  Красногвардейского сельского поселения Каневского района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 flipV="1">
            <a:off x="0" y="404664"/>
            <a:ext cx="8424936" cy="2880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3285352"/>
              </p:ext>
            </p:extLst>
          </p:nvPr>
        </p:nvGraphicFramePr>
        <p:xfrm>
          <a:off x="323528" y="1772818"/>
          <a:ext cx="8496945" cy="48428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119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521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67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264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6969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538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00556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Наименование раздела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Оценка за </a:t>
                      </a:r>
                      <a:r>
                        <a:rPr lang="ru-RU" sz="1300" dirty="0" smtClean="0">
                          <a:effectLst/>
                        </a:rPr>
                        <a:t>2024 </a:t>
                      </a:r>
                      <a:r>
                        <a:rPr lang="ru-RU" sz="1300" dirty="0">
                          <a:effectLst/>
                        </a:rPr>
                        <a:t>год, тыс. руб.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Проект </a:t>
                      </a:r>
                      <a:r>
                        <a:rPr lang="ru-RU" sz="1300" dirty="0" smtClean="0">
                          <a:effectLst/>
                        </a:rPr>
                        <a:t>2025 </a:t>
                      </a:r>
                      <a:r>
                        <a:rPr lang="ru-RU" sz="1300" dirty="0">
                          <a:effectLst/>
                        </a:rPr>
                        <a:t>год,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тыс. руб.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Доля в расходах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2025 </a:t>
                      </a:r>
                      <a:r>
                        <a:rPr lang="ru-RU" sz="1300" dirty="0">
                          <a:effectLst/>
                        </a:rPr>
                        <a:t>год, %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Отклонение </a:t>
                      </a:r>
                      <a:r>
                        <a:rPr lang="ru-RU" sz="1300" dirty="0" smtClean="0">
                          <a:effectLst/>
                        </a:rPr>
                        <a:t>2025 </a:t>
                      </a:r>
                      <a:r>
                        <a:rPr lang="ru-RU" sz="1300" dirty="0">
                          <a:effectLst/>
                        </a:rPr>
                        <a:t>года от </a:t>
                      </a:r>
                      <a:r>
                        <a:rPr lang="ru-RU" sz="1300" dirty="0" smtClean="0">
                          <a:effectLst/>
                        </a:rPr>
                        <a:t>2024 </a:t>
                      </a:r>
                      <a:r>
                        <a:rPr lang="ru-RU" sz="1300" dirty="0">
                          <a:effectLst/>
                        </a:rPr>
                        <a:t>года, тыс. руб.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2025 </a:t>
                      </a:r>
                      <a:r>
                        <a:rPr lang="ru-RU" sz="1300" dirty="0">
                          <a:effectLst/>
                        </a:rPr>
                        <a:t>год к </a:t>
                      </a:r>
                      <a:r>
                        <a:rPr lang="ru-RU" sz="1300" dirty="0" smtClean="0">
                          <a:effectLst/>
                        </a:rPr>
                        <a:t>2024 </a:t>
                      </a:r>
                      <a:r>
                        <a:rPr lang="ru-RU" sz="1300" dirty="0">
                          <a:effectLst/>
                        </a:rPr>
                        <a:t>году, %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139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Расходы, всего</a:t>
                      </a:r>
                      <a:endParaRPr lang="ru-RU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Times New Roman"/>
                          <a:ea typeface="Times New Roman"/>
                        </a:rPr>
                        <a:t>34493,9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20290,4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100,0</a:t>
                      </a:r>
                      <a:endParaRPr lang="ru-RU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Times New Roman"/>
                          <a:ea typeface="Times New Roman"/>
                        </a:rPr>
                        <a:t>-14203,5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Times New Roman"/>
                          <a:ea typeface="Times New Roman"/>
                        </a:rPr>
                        <a:t>58,8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52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0100 Общегосударственные вопросы</a:t>
                      </a:r>
                      <a:endParaRPr lang="ru-RU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Times New Roman"/>
                          <a:ea typeface="Times New Roman"/>
                        </a:rPr>
                        <a:t>7227,1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Times New Roman"/>
                          <a:ea typeface="Times New Roman"/>
                        </a:rPr>
                        <a:t>7357,9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36,3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130,8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Times New Roman"/>
                          <a:ea typeface="Times New Roman"/>
                        </a:rPr>
                        <a:t>101,8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139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0200 Национальная оборона</a:t>
                      </a:r>
                      <a:endParaRPr lang="ru-RU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594,7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Times New Roman"/>
                          <a:ea typeface="Times New Roman"/>
                        </a:rPr>
                        <a:t>425,2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2,1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169,5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Times New Roman"/>
                          <a:ea typeface="Times New Roman"/>
                        </a:rPr>
                        <a:t>71,5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27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0300 Национальная безопасность и правоохранительная деятельность</a:t>
                      </a:r>
                      <a:endParaRPr lang="ru-RU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5,0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5,0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Times New Roman"/>
                          <a:ea typeface="Times New Roman"/>
                        </a:rPr>
                        <a:t>0,02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0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Times New Roman"/>
                          <a:ea typeface="Times New Roman"/>
                        </a:rPr>
                        <a:t>100,0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139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0400 Национальная экономика</a:t>
                      </a:r>
                      <a:endParaRPr lang="ru-RU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3033,2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Times New Roman"/>
                          <a:ea typeface="Times New Roman"/>
                        </a:rPr>
                        <a:t>2409,6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11,87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-623,6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Times New Roman"/>
                          <a:ea typeface="Times New Roman"/>
                        </a:rPr>
                        <a:t>79,4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70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0500 Жилищно-коммунальное хозяйство</a:t>
                      </a:r>
                      <a:endParaRPr lang="ru-RU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14619,2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1289,3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6,3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-13329,9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Times New Roman"/>
                          <a:ea typeface="Times New Roman"/>
                        </a:rPr>
                        <a:t>8,8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139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0700 Образование</a:t>
                      </a:r>
                      <a:endParaRPr lang="ru-RU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4,0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4,0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0,02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0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Times New Roman"/>
                          <a:ea typeface="Times New Roman"/>
                        </a:rPr>
                        <a:t>100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139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0800 Культура, кинематография</a:t>
                      </a:r>
                      <a:endParaRPr lang="ru-RU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8246,2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8335,3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41,0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89,1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Times New Roman"/>
                          <a:ea typeface="Times New Roman"/>
                        </a:rPr>
                        <a:t>94,5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08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1000 Социальная политика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758,1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458,1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2,2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-300,0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Times New Roman"/>
                          <a:ea typeface="Times New Roman"/>
                        </a:rPr>
                        <a:t>101,1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139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+mj-lt"/>
                        </a:rPr>
                        <a:t>1100 Физическая культура и </a:t>
                      </a:r>
                      <a:r>
                        <a:rPr lang="ru-RU" sz="1300" dirty="0" smtClean="0">
                          <a:effectLst/>
                          <a:latin typeface="+mj-lt"/>
                        </a:rPr>
                        <a:t>спорт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+mj-lt"/>
                          <a:ea typeface="Times New Roman"/>
                        </a:rPr>
                        <a:t>1301 Обслуживание государственного внутреннего долга</a:t>
                      </a:r>
                      <a:endParaRPr lang="ru-RU" sz="13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+mj-lt"/>
                        </a:rPr>
                        <a:t>5,0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+mj-lt"/>
                          <a:ea typeface="Times New Roman"/>
                        </a:rPr>
                        <a:t>1,0</a:t>
                      </a:r>
                      <a:endParaRPr lang="ru-RU" sz="13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+mj-lt"/>
                        </a:rPr>
                        <a:t>5,0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+mj-lt"/>
                          <a:ea typeface="Times New Roman"/>
                        </a:rPr>
                        <a:t>1,0</a:t>
                      </a:r>
                      <a:endParaRPr lang="ru-RU" sz="13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+mj-lt"/>
                        </a:rPr>
                        <a:t>0,02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+mj-lt"/>
                          <a:ea typeface="Times New Roman"/>
                        </a:rPr>
                        <a:t>0,01</a:t>
                      </a:r>
                      <a:endParaRPr lang="ru-RU" sz="13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+mj-lt"/>
                        </a:rPr>
                        <a:t>0,0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+mj-lt"/>
                          <a:ea typeface="Times New Roman"/>
                        </a:rPr>
                        <a:t>0,0</a:t>
                      </a:r>
                      <a:endParaRPr lang="ru-RU" sz="13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+mj-lt"/>
                          <a:ea typeface="Times New Roman"/>
                        </a:rPr>
                        <a:t>100,0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+mj-lt"/>
                          <a:ea typeface="Times New Roman"/>
                        </a:rPr>
                        <a:t>100,0</a:t>
                      </a:r>
                      <a:endParaRPr lang="ru-RU" sz="13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Заголовок 1"/>
          <p:cNvSpPr>
            <a:spLocks noGrp="1"/>
          </p:cNvSpPr>
          <p:nvPr>
            <p:ph type="title"/>
          </p:nvPr>
        </p:nvSpPr>
        <p:spPr>
          <a:xfrm>
            <a:off x="899592" y="116632"/>
            <a:ext cx="7787208" cy="1224136"/>
          </a:xfrm>
        </p:spPr>
        <p:txBody>
          <a:bodyPr/>
          <a:lstStyle/>
          <a:p>
            <a:pPr algn="ctr"/>
            <a:r>
              <a:rPr lang="ru-RU" altLang="ru-RU" sz="1600" b="1" dirty="0">
                <a:solidFill>
                  <a:schemeClr val="tx1"/>
                </a:solidFill>
              </a:rPr>
              <a:t>Расходы бюджета поселения, осуществляемые </a:t>
            </a:r>
            <a:br>
              <a:rPr lang="ru-RU" altLang="ru-RU" sz="1600" b="1" dirty="0">
                <a:solidFill>
                  <a:schemeClr val="tx1"/>
                </a:solidFill>
              </a:rPr>
            </a:br>
            <a:r>
              <a:rPr lang="ru-RU" altLang="ru-RU" sz="1600" b="1" dirty="0">
                <a:solidFill>
                  <a:schemeClr val="tx1"/>
                </a:solidFill>
              </a:rPr>
              <a:t>в рамках муниципальных программ </a:t>
            </a:r>
            <a:r>
              <a:rPr lang="ru-RU" altLang="ru-RU" sz="1600" b="1" dirty="0" smtClean="0">
                <a:solidFill>
                  <a:schemeClr val="tx1"/>
                </a:solidFill>
              </a:rPr>
              <a:t>Красногвардейского </a:t>
            </a:r>
            <a:r>
              <a:rPr lang="ru-RU" altLang="ru-RU" sz="1600" b="1" dirty="0">
                <a:solidFill>
                  <a:schemeClr val="tx1"/>
                </a:solidFill>
              </a:rPr>
              <a:t>сельского поселения Каневского района</a:t>
            </a:r>
            <a:br>
              <a:rPr lang="ru-RU" altLang="ru-RU" sz="1600" b="1" dirty="0">
                <a:solidFill>
                  <a:schemeClr val="tx1"/>
                </a:solidFill>
              </a:rPr>
            </a:br>
            <a:endParaRPr lang="ru-RU" altLang="ru-RU" sz="1600" b="1" dirty="0" smtClean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 flipV="1">
            <a:off x="0" y="6741367"/>
            <a:ext cx="9144001" cy="4571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390271" y="1556792"/>
            <a:ext cx="8291264" cy="39149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i="1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Расходы бюджета Красногвардейского сельского поселения </a:t>
            </a:r>
            <a:r>
              <a:rPr lang="ru-RU" b="1" i="1" dirty="0" err="1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Каневского</a:t>
            </a:r>
            <a:r>
              <a:rPr lang="ru-RU" b="1" i="1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района, осуществляются в рамках муниципальных программ Красногвардейского сельского поселения </a:t>
            </a:r>
            <a:r>
              <a:rPr lang="ru-RU" b="1" i="1" dirty="0" err="1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Каневского</a:t>
            </a:r>
            <a:r>
              <a:rPr lang="ru-RU" b="1" i="1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района и непрограммных мероприятий Красногвардейского сельского поселения </a:t>
            </a:r>
            <a:r>
              <a:rPr lang="ru-RU" b="1" i="1" dirty="0" err="1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Каневского</a:t>
            </a:r>
            <a:r>
              <a:rPr lang="ru-RU" b="1" i="1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района. Муниципальные программы приняты на </a:t>
            </a:r>
            <a:r>
              <a:rPr lang="ru-RU" b="1" i="1" dirty="0" smtClean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2019-2025 </a:t>
            </a:r>
            <a:r>
              <a:rPr lang="ru-RU" b="1" i="1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годы, без подпрограмм, по основным мероприятиям.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i="1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 реализацию 16 муниципальных программ Красногвардейского сельского поселения </a:t>
            </a:r>
            <a:r>
              <a:rPr lang="ru-RU" b="1" i="1" dirty="0" err="1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Каневского</a:t>
            </a:r>
            <a:r>
              <a:rPr lang="ru-RU" b="1" i="1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района предусмотрено в </a:t>
            </a:r>
            <a:r>
              <a:rPr lang="ru-RU" b="1" i="1" dirty="0" smtClean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2025 </a:t>
            </a:r>
            <a:r>
              <a:rPr lang="ru-RU" b="1" i="1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году </a:t>
            </a:r>
            <a:r>
              <a:rPr lang="ru-RU" b="1" i="1" dirty="0" smtClean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13851,3 </a:t>
            </a:r>
            <a:r>
              <a:rPr lang="ru-RU" b="1" i="1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тыс. рублей или </a:t>
            </a:r>
            <a:r>
              <a:rPr lang="ru-RU" b="1" i="1" dirty="0" smtClean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68,3% </a:t>
            </a:r>
            <a:r>
              <a:rPr lang="ru-RU" b="1" i="1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от общего объема расходов бюджета поселения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50" y="1447800"/>
            <a:ext cx="8572500" cy="5124450"/>
          </a:xfrm>
        </p:spPr>
        <p:txBody>
          <a:bodyPr>
            <a:normAutofit/>
          </a:bodyPr>
          <a:lstStyle/>
          <a:p>
            <a:pPr marL="274320" indent="-27432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«Бюджет для граждан» познакомит Вас с положениями проекта основного финансового документа Красногвардейского сельского поселения Каневского района – решения Совета Красногвардейского сельского поселения Каневского района о бюджете Красногвардейского сельского поселения Каневского района на 2024год.</a:t>
            </a:r>
          </a:p>
          <a:p>
            <a:pPr marL="274320" indent="-27432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         Представленная информация предназначена для широкого круга пользователей и будет интересна и полезна всем категориям населения Красногвардейского сельского поселения, так как бюджет поселения затрагивает интересы каждого жителя поселения.</a:t>
            </a:r>
          </a:p>
          <a:p>
            <a:pPr marL="274320" indent="-27432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          Граждане – и как  налогоплательщики, и как потребители общественных благ – должны быть уверены в том, что передаваемые ими в распоряжение государства средства используются прозрачно и эффективно, просят конкретные результаты как для общества в целом, так и для каждой семьи, для каждого человека.</a:t>
            </a:r>
          </a:p>
          <a:p>
            <a:pPr marL="274320" indent="-27432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          Мы постарались в доступной и понятной для граждан форме показать основные параметры бюджета Красногвардейского сельского поселения.</a:t>
            </a:r>
          </a:p>
          <a:p>
            <a:pPr marL="274320" indent="-27432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14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Решение Совета              Дорожное хозяйство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14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Граждане               </a:t>
            </a:r>
            <a:r>
              <a:rPr lang="ru-RU" sz="1400" b="1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Жилищно-коммунальное хозяйство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БЮДЖЕТ      </a:t>
            </a:r>
            <a:r>
              <a:rPr lang="ru-RU" sz="1400" b="1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Глава сельского поселения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1400" b="1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Финансы            </a:t>
            </a:r>
            <a:r>
              <a:rPr lang="ru-RU" sz="14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Культура  </a:t>
            </a:r>
            <a:r>
              <a:rPr lang="ru-RU" sz="1400" b="1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Экономика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1400" b="1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Предприятия             </a:t>
            </a:r>
            <a:r>
              <a:rPr lang="ru-RU" sz="14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Социальная политика</a:t>
            </a:r>
          </a:p>
        </p:txBody>
      </p:sp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68362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Что такое «Бюджет для граждан»?</a:t>
            </a:r>
          </a:p>
        </p:txBody>
      </p:sp>
      <p:pic>
        <p:nvPicPr>
          <p:cNvPr id="16388" name="Рисунок 9" descr="бюджет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4857750"/>
            <a:ext cx="1822450" cy="137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Стрелка вправо 10"/>
          <p:cNvSpPr/>
          <p:nvPr/>
        </p:nvSpPr>
        <p:spPr>
          <a:xfrm>
            <a:off x="2857500" y="5429250"/>
            <a:ext cx="928688" cy="1428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spcAft>
                <a:spcPts val="0"/>
              </a:spcAft>
            </a:pPr>
            <a:r>
              <a:rPr lang="ru-RU" sz="2800" dirty="0">
                <a:latin typeface="Times New Roman"/>
                <a:ea typeface="Times New Roman"/>
              </a:rPr>
              <a:t>Источники внутреннего финансирования дефицита бюджета поселения</a:t>
            </a:r>
            <a:endParaRPr lang="ru-RU" sz="2400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2800" dirty="0">
                <a:latin typeface="Times New Roman"/>
                <a:ea typeface="Times New Roman"/>
              </a:rPr>
              <a:t>Увеличение остатков денежных средств бюджетов – </a:t>
            </a:r>
            <a:r>
              <a:rPr lang="ru-RU" sz="2800" dirty="0" smtClean="0">
                <a:latin typeface="Times New Roman"/>
                <a:ea typeface="Times New Roman"/>
              </a:rPr>
              <a:t>20290,4 </a:t>
            </a:r>
            <a:r>
              <a:rPr lang="ru-RU" sz="2800" dirty="0">
                <a:latin typeface="Times New Roman"/>
                <a:ea typeface="Times New Roman"/>
              </a:rPr>
              <a:t>тыс. рублей;</a:t>
            </a:r>
            <a:endParaRPr lang="ru-RU" sz="2400" dirty="0">
              <a:latin typeface="Times New Roman"/>
              <a:ea typeface="Times New Roman"/>
            </a:endParaRPr>
          </a:p>
          <a:p>
            <a:r>
              <a:rPr lang="ru-RU" sz="2800" dirty="0">
                <a:latin typeface="Times New Roman"/>
                <a:ea typeface="Times New Roman"/>
              </a:rPr>
              <a:t>Уменьшение остатков денежных средств бюджетов – </a:t>
            </a:r>
            <a:r>
              <a:rPr lang="ru-RU" sz="2800" dirty="0" smtClean="0">
                <a:latin typeface="Times New Roman"/>
                <a:ea typeface="Times New Roman"/>
              </a:rPr>
              <a:t>20290,4тыс</a:t>
            </a:r>
            <a:r>
              <a:rPr lang="ru-RU" sz="2800" dirty="0">
                <a:latin typeface="Times New Roman"/>
                <a:ea typeface="Times New Roman"/>
              </a:rPr>
              <a:t>. рублей</a:t>
            </a:r>
            <a:endParaRPr lang="ru-RU" dirty="0"/>
          </a:p>
        </p:txBody>
      </p:sp>
      <p:sp>
        <p:nvSpPr>
          <p:cNvPr id="39938" name="Заголовок 1"/>
          <p:cNvSpPr>
            <a:spLocks noGrp="1"/>
          </p:cNvSpPr>
          <p:nvPr>
            <p:ph type="title"/>
          </p:nvPr>
        </p:nvSpPr>
        <p:spPr>
          <a:xfrm>
            <a:off x="1643063" y="285750"/>
            <a:ext cx="6629400" cy="911002"/>
          </a:xfrm>
        </p:spPr>
        <p:txBody>
          <a:bodyPr>
            <a:normAutofit/>
          </a:bodyPr>
          <a:lstStyle/>
          <a:p>
            <a:pPr algn="ctr"/>
            <a:r>
              <a:rPr lang="ru-RU" altLang="ru-RU" sz="2600" b="1" i="1" dirty="0"/>
              <a:t>Источники внутреннего финансирования дефицита бюджета поселения</a:t>
            </a:r>
            <a:endParaRPr lang="ru-RU" altLang="ru-RU" sz="2600" b="1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40001853"/>
              </p:ext>
            </p:extLst>
          </p:nvPr>
        </p:nvGraphicFramePr>
        <p:xfrm>
          <a:off x="857250" y="1196752"/>
          <a:ext cx="7829550" cy="4497705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5005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16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573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66007"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2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Наименование показателя </a:t>
                      </a:r>
                    </a:p>
                  </a:txBody>
                  <a:tcPr marL="9525" marR="9525" marT="9525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2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на </a:t>
                      </a:r>
                      <a:r>
                        <a:rPr lang="ru-RU" sz="2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01.01.2025 </a:t>
                      </a:r>
                      <a:endParaRPr lang="ru-RU" sz="2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2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на </a:t>
                      </a:r>
                      <a:r>
                        <a:rPr lang="ru-RU" sz="2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01.01.2026 </a:t>
                      </a:r>
                      <a:endParaRPr lang="ru-RU" sz="2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9821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3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Муниципальный </a:t>
                      </a:r>
                      <a:r>
                        <a:rPr lang="ru-RU" sz="3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внутренний долг, всего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3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0,0</a:t>
                      </a:r>
                      <a:endParaRPr lang="ru-RU" sz="3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30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0,0</a:t>
                      </a:r>
                      <a:endParaRPr lang="ru-RU" sz="3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3483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3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Бюджетные кредиты, предоставленные из </a:t>
                      </a:r>
                      <a:r>
                        <a:rPr lang="ru-RU" sz="3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районного (краевого) бюджета </a:t>
                      </a:r>
                      <a:endParaRPr lang="ru-RU" sz="3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30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ru-RU" sz="3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3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ru-RU" sz="3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1155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3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Кредиты банков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3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0,0</a:t>
                      </a:r>
                      <a:endParaRPr lang="ru-RU" sz="3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3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0,0</a:t>
                      </a:r>
                      <a:endParaRPr lang="ru-RU" sz="3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1155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3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Муниципальные </a:t>
                      </a:r>
                      <a:r>
                        <a:rPr lang="ru-RU" sz="3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гарантии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3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ru-RU" sz="3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3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0178" name="Заголовок 1"/>
          <p:cNvSpPr>
            <a:spLocks noGrp="1"/>
          </p:cNvSpPr>
          <p:nvPr>
            <p:ph type="title"/>
          </p:nvPr>
        </p:nvSpPr>
        <p:spPr>
          <a:xfrm>
            <a:off x="1000125" y="188640"/>
            <a:ext cx="7686675" cy="720080"/>
          </a:xfrm>
        </p:spPr>
        <p:txBody>
          <a:bodyPr/>
          <a:lstStyle/>
          <a:p>
            <a:pPr algn="ctr"/>
            <a:r>
              <a:rPr lang="ru-RU" altLang="ru-RU" sz="2000" b="1" dirty="0" smtClean="0"/>
              <a:t>Муниципальный долг Красногвардейского</a:t>
            </a:r>
            <a:br>
              <a:rPr lang="ru-RU" altLang="ru-RU" sz="2000" b="1" dirty="0" smtClean="0"/>
            </a:br>
            <a:r>
              <a:rPr lang="ru-RU" altLang="ru-RU" sz="2000" b="1" dirty="0" smtClean="0"/>
              <a:t> сельского поселения Каневского района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>
            <a:spLocks noGrp="1" noChangeArrowheads="1"/>
          </p:cNvSpPr>
          <p:nvPr>
            <p:ph idx="1"/>
          </p:nvPr>
        </p:nvSpPr>
        <p:spPr bwMode="auto">
          <a:xfrm>
            <a:off x="872067" y="1778571"/>
            <a:ext cx="7408333" cy="4347592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marL="0" lvl="0" indent="0" algn="just" eaLnBrk="1" hangingPunct="1">
              <a:spcBef>
                <a:spcPts val="100"/>
              </a:spcBef>
              <a:buClrTx/>
              <a:buSzTx/>
              <a:buNone/>
            </a:pPr>
            <a:r>
              <a:rPr lang="ru-RU" altLang="ru-RU" sz="2000" dirty="0">
                <a:solidFill>
                  <a:srgbClr val="FFFFFF"/>
                </a:solidFill>
                <a:latin typeface="Constantia" pitchFamily="18" charset="0"/>
                <a:cs typeface="Arial" charset="0"/>
              </a:rPr>
              <a:t>Уважаемые </a:t>
            </a:r>
            <a:r>
              <a:rPr lang="ru-RU" altLang="ru-RU" sz="2000" dirty="0" smtClean="0">
                <a:solidFill>
                  <a:srgbClr val="FFFFFF"/>
                </a:solidFill>
                <a:latin typeface="Constantia" pitchFamily="18" charset="0"/>
                <a:cs typeface="Arial" charset="0"/>
              </a:rPr>
              <a:t>польз</a:t>
            </a:r>
          </a:p>
          <a:p>
            <a:pPr marL="0" lvl="0" indent="0" algn="just" eaLnBrk="1" hangingPunct="1">
              <a:spcBef>
                <a:spcPts val="100"/>
              </a:spcBef>
              <a:buClrTx/>
              <a:buSzTx/>
              <a:buNone/>
            </a:pPr>
            <a:endParaRPr lang="ru-RU" altLang="ru-RU" sz="2000" dirty="0">
              <a:solidFill>
                <a:srgbClr val="FFFFFF"/>
              </a:solidFill>
              <a:latin typeface="Constantia" pitchFamily="18" charset="0"/>
              <a:cs typeface="Arial" charset="0"/>
            </a:endParaRPr>
          </a:p>
          <a:p>
            <a:pPr marL="0" lvl="0" indent="0" algn="just" eaLnBrk="1" hangingPunct="1">
              <a:spcBef>
                <a:spcPts val="100"/>
              </a:spcBef>
              <a:buClrTx/>
              <a:buSzTx/>
              <a:buNone/>
            </a:pPr>
            <a:endParaRPr lang="ru-RU" altLang="ru-RU" sz="2000" dirty="0" smtClean="0">
              <a:solidFill>
                <a:srgbClr val="FFFFFF"/>
              </a:solidFill>
              <a:latin typeface="Constantia" pitchFamily="18" charset="0"/>
              <a:cs typeface="Arial" charset="0"/>
            </a:endParaRPr>
          </a:p>
          <a:p>
            <a:pPr marL="0" lvl="0" indent="0" algn="just" eaLnBrk="1" hangingPunct="1">
              <a:spcBef>
                <a:spcPts val="100"/>
              </a:spcBef>
              <a:buClrTx/>
              <a:buSzTx/>
              <a:buNone/>
            </a:pPr>
            <a:endParaRPr lang="ru-RU" altLang="ru-RU" sz="2000" dirty="0">
              <a:solidFill>
                <a:srgbClr val="FFFFFF"/>
              </a:solidFill>
              <a:latin typeface="Constantia" pitchFamily="18" charset="0"/>
              <a:cs typeface="Arial" charset="0"/>
            </a:endParaRPr>
          </a:p>
          <a:p>
            <a:pPr marL="0" lvl="0" indent="0" algn="ctr" eaLnBrk="1" hangingPunct="1">
              <a:spcBef>
                <a:spcPts val="100"/>
              </a:spcBef>
              <a:buClrTx/>
              <a:buSzTx/>
              <a:buNone/>
            </a:pPr>
            <a:endParaRPr lang="ru-RU" altLang="ru-RU" sz="2000" dirty="0" smtClean="0">
              <a:solidFill>
                <a:srgbClr val="FFFFFF"/>
              </a:solidFill>
              <a:latin typeface="Constantia" pitchFamily="18" charset="0"/>
              <a:cs typeface="Arial" charset="0"/>
            </a:endParaRPr>
          </a:p>
          <a:p>
            <a:pPr marL="0" lvl="0" indent="0" algn="ctr" eaLnBrk="1" hangingPunct="1">
              <a:spcBef>
                <a:spcPts val="100"/>
              </a:spcBef>
              <a:buClrTx/>
              <a:buSzTx/>
              <a:buNone/>
            </a:pPr>
            <a:r>
              <a:rPr lang="ru-RU" altLang="ru-RU" sz="2000" dirty="0" smtClean="0">
                <a:solidFill>
                  <a:srgbClr val="FFFFFF"/>
                </a:solidFill>
                <a:latin typeface="Constantia" pitchFamily="18" charset="0"/>
                <a:cs typeface="Arial" charset="0"/>
              </a:rPr>
              <a:t>Уважаемые пользователи</a:t>
            </a:r>
            <a:r>
              <a:rPr lang="ru-RU" altLang="ru-RU" sz="2000" dirty="0">
                <a:solidFill>
                  <a:srgbClr val="FFFFFF"/>
                </a:solidFill>
                <a:latin typeface="Constantia" pitchFamily="18" charset="0"/>
                <a:cs typeface="Arial" charset="0"/>
              </a:rPr>
              <a:t>! Направить  свои мнения </a:t>
            </a:r>
            <a:endParaRPr lang="ru-RU" altLang="ru-RU" sz="2000" dirty="0" smtClean="0">
              <a:solidFill>
                <a:srgbClr val="FFFFFF"/>
              </a:solidFill>
              <a:latin typeface="Constantia" pitchFamily="18" charset="0"/>
              <a:cs typeface="Arial" charset="0"/>
            </a:endParaRPr>
          </a:p>
          <a:p>
            <a:pPr marL="0" lvl="0" indent="0" algn="ctr" eaLnBrk="1" hangingPunct="1">
              <a:spcBef>
                <a:spcPts val="100"/>
              </a:spcBef>
              <a:buClrTx/>
              <a:buSzTx/>
              <a:buNone/>
            </a:pPr>
            <a:r>
              <a:rPr lang="ru-RU" altLang="ru-RU" sz="2000" dirty="0" smtClean="0">
                <a:solidFill>
                  <a:srgbClr val="FFFFFF"/>
                </a:solidFill>
                <a:latin typeface="Constantia" pitchFamily="18" charset="0"/>
                <a:cs typeface="Arial" charset="0"/>
              </a:rPr>
              <a:t>и </a:t>
            </a:r>
            <a:r>
              <a:rPr lang="ru-RU" altLang="ru-RU" sz="2000" dirty="0">
                <a:solidFill>
                  <a:srgbClr val="FFFFFF"/>
                </a:solidFill>
                <a:latin typeface="Constantia" pitchFamily="18" charset="0"/>
                <a:cs typeface="Arial" charset="0"/>
              </a:rPr>
              <a:t>пожелания по работе  </a:t>
            </a:r>
            <a:r>
              <a:rPr lang="ru-RU" altLang="ru-RU" sz="2000" dirty="0" smtClean="0">
                <a:solidFill>
                  <a:srgbClr val="FFFFFF"/>
                </a:solidFill>
                <a:latin typeface="Constantia" pitchFamily="18" charset="0"/>
                <a:cs typeface="Arial" charset="0"/>
              </a:rPr>
              <a:t>рубрики</a:t>
            </a:r>
          </a:p>
          <a:p>
            <a:pPr marL="0" lvl="0" indent="0" algn="ctr" eaLnBrk="1" hangingPunct="1">
              <a:spcBef>
                <a:spcPts val="100"/>
              </a:spcBef>
              <a:buClrTx/>
              <a:buSzTx/>
              <a:buNone/>
            </a:pPr>
            <a:r>
              <a:rPr lang="ru-RU" altLang="ru-RU" sz="2000" dirty="0" smtClean="0">
                <a:solidFill>
                  <a:srgbClr val="FFFFFF"/>
                </a:solidFill>
                <a:latin typeface="Constantia" pitchFamily="18" charset="0"/>
                <a:cs typeface="Arial" charset="0"/>
              </a:rPr>
              <a:t>“</a:t>
            </a:r>
            <a:r>
              <a:rPr lang="ru-RU" altLang="ru-RU" sz="2000" dirty="0">
                <a:solidFill>
                  <a:srgbClr val="FFFFFF"/>
                </a:solidFill>
                <a:latin typeface="Constantia" pitchFamily="18" charset="0"/>
                <a:cs typeface="Arial" charset="0"/>
              </a:rPr>
              <a:t>Бюджет для граждан” вы</a:t>
            </a:r>
            <a:endParaRPr lang="ru-RU" altLang="ru-RU" sz="2000" dirty="0">
              <a:solidFill>
                <a:prstClr val="black"/>
              </a:solidFill>
              <a:latin typeface="Constantia" pitchFamily="18" charset="0"/>
              <a:cs typeface="Arial" charset="0"/>
            </a:endParaRPr>
          </a:p>
          <a:p>
            <a:pPr marL="0" lvl="0" indent="0" algn="ctr" eaLnBrk="1" hangingPunct="1">
              <a:spcBef>
                <a:spcPct val="0"/>
              </a:spcBef>
              <a:buClrTx/>
              <a:buSzTx/>
              <a:buNone/>
            </a:pPr>
            <a:r>
              <a:rPr lang="ru-RU" altLang="ru-RU" sz="2000" dirty="0">
                <a:solidFill>
                  <a:srgbClr val="FFFFFF"/>
                </a:solidFill>
                <a:latin typeface="Constantia" pitchFamily="18" charset="0"/>
                <a:cs typeface="Arial" charset="0"/>
              </a:rPr>
              <a:t>можете по электронному адресу</a:t>
            </a:r>
            <a:endParaRPr lang="ru-RU" altLang="ru-RU" sz="2000" dirty="0">
              <a:solidFill>
                <a:prstClr val="black"/>
              </a:solidFill>
              <a:latin typeface="Constantia" pitchFamily="18" charset="0"/>
              <a:cs typeface="Arial" charset="0"/>
            </a:endParaRPr>
          </a:p>
          <a:p>
            <a:pPr marL="0" lvl="0" indent="0" algn="ctr" eaLnBrk="1" hangingPunct="1">
              <a:spcBef>
                <a:spcPct val="0"/>
              </a:spcBef>
              <a:buClrTx/>
              <a:buSzTx/>
              <a:buNone/>
            </a:pPr>
            <a:r>
              <a:rPr lang="en-US" altLang="ru-RU" sz="2000" u="sng" smtClean="0">
                <a:solidFill>
                  <a:srgbClr val="FFFFFF"/>
                </a:solidFill>
                <a:latin typeface="Constantia" pitchFamily="18" charset="0"/>
                <a:cs typeface="Arial" charset="0"/>
                <a:hlinkClick r:id="rId3"/>
              </a:rPr>
              <a:t>fu25/16</a:t>
            </a:r>
            <a:r>
              <a:rPr lang="ru-RU" altLang="ru-RU" sz="2000" u="sng" dirty="0" smtClean="0">
                <a:solidFill>
                  <a:srgbClr val="FFFFFF"/>
                </a:solidFill>
                <a:latin typeface="Constantia" pitchFamily="18" charset="0"/>
                <a:cs typeface="Arial" charset="0"/>
                <a:hlinkClick r:id="rId3"/>
              </a:rPr>
              <a:t>8</a:t>
            </a:r>
            <a:r>
              <a:rPr lang="en-US" altLang="ru-RU" sz="2000" u="sng" dirty="0" smtClean="0">
                <a:solidFill>
                  <a:srgbClr val="FFFFFF"/>
                </a:solidFill>
                <a:latin typeface="Constantia" pitchFamily="18" charset="0"/>
                <a:cs typeface="Arial" charset="0"/>
                <a:hlinkClick r:id="rId3"/>
              </a:rPr>
              <a:t>@</a:t>
            </a:r>
            <a:r>
              <a:rPr lang="en-US" altLang="ru-RU" sz="2000" u="sng" dirty="0" smtClean="0">
                <a:solidFill>
                  <a:srgbClr val="FFFFFF"/>
                </a:solidFill>
                <a:latin typeface="Constantia" pitchFamily="18" charset="0"/>
                <a:cs typeface="Arial" charset="0"/>
              </a:rPr>
              <a:t>mail.ru</a:t>
            </a:r>
            <a:endParaRPr lang="ru-RU" altLang="ru-RU" sz="2000" u="sng" dirty="0">
              <a:solidFill>
                <a:prstClr val="black"/>
              </a:solidFill>
              <a:latin typeface="Constantia" pitchFamily="18" charset="0"/>
              <a:cs typeface="Arial" charset="0"/>
            </a:endParaRPr>
          </a:p>
          <a:p>
            <a:pPr marL="0" lvl="0" indent="0" algn="ctr" eaLnBrk="1" hangingPunct="1">
              <a:spcBef>
                <a:spcPct val="0"/>
              </a:spcBef>
              <a:buClrTx/>
              <a:buSzTx/>
              <a:buNone/>
            </a:pPr>
            <a:r>
              <a:rPr lang="ru-RU" altLang="ru-RU" sz="2000" dirty="0">
                <a:solidFill>
                  <a:srgbClr val="FFFFFF"/>
                </a:solidFill>
                <a:latin typeface="Constantia" pitchFamily="18" charset="0"/>
                <a:cs typeface="Arial" charset="0"/>
              </a:rPr>
              <a:t>Ждем Ваших вопросов и предложений!</a:t>
            </a:r>
            <a:endParaRPr lang="ru-RU" altLang="ru-RU" sz="2000" dirty="0">
              <a:solidFill>
                <a:prstClr val="black"/>
              </a:solidFill>
              <a:latin typeface="Constantia" pitchFamily="18" charset="0"/>
              <a:cs typeface="Arial" charset="0"/>
            </a:endParaRP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Обратная связь</a:t>
            </a:r>
          </a:p>
        </p:txBody>
      </p:sp>
      <p:sp>
        <p:nvSpPr>
          <p:cNvPr id="5" name="object 2"/>
          <p:cNvSpPr>
            <a:spLocks noChangeArrowheads="1"/>
          </p:cNvSpPr>
          <p:nvPr/>
        </p:nvSpPr>
        <p:spPr bwMode="auto">
          <a:xfrm>
            <a:off x="395536" y="150813"/>
            <a:ext cx="8294688" cy="126196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lIns="0" tIns="0" rIns="0" bIns="0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endParaRPr lang="ru-RU" altLang="ru-RU" sz="3200" dirty="0" smtClean="0">
              <a:solidFill>
                <a:prstClr val="black"/>
              </a:solidFill>
              <a:latin typeface="Calibri" pitchFamily="34" charset="0"/>
            </a:endParaRPr>
          </a:p>
          <a:p>
            <a:pPr algn="ctr" eaLnBrk="1" hangingPunct="1"/>
            <a:r>
              <a:rPr lang="ru-RU" altLang="ru-RU" sz="3200" dirty="0" smtClean="0">
                <a:solidFill>
                  <a:prstClr val="black"/>
                </a:solidFill>
                <a:latin typeface="Calibri" pitchFamily="34" charset="0"/>
              </a:rPr>
              <a:t>ОБРАТНАЯ СВЯЗЬ</a:t>
            </a:r>
          </a:p>
        </p:txBody>
      </p:sp>
    </p:spTree>
    <p:extLst>
      <p:ext uri="{BB962C8B-B14F-4D97-AF65-F5344CB8AC3E}">
        <p14:creationId xmlns:p14="http://schemas.microsoft.com/office/powerpoint/2010/main" val="3628102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Содержимое 2"/>
          <p:cNvSpPr>
            <a:spLocks noGrp="1"/>
          </p:cNvSpPr>
          <p:nvPr>
            <p:ph idx="1"/>
          </p:nvPr>
        </p:nvSpPr>
        <p:spPr>
          <a:xfrm>
            <a:off x="464344" y="1071565"/>
            <a:ext cx="8501063" cy="5429250"/>
          </a:xfrm>
        </p:spPr>
        <p:txBody>
          <a:bodyPr/>
          <a:lstStyle/>
          <a:p>
            <a:pPr algn="just" eaLnBrk="1" hangingPunct="1">
              <a:buFont typeface="Wingdings 2" pitchFamily="18" charset="2"/>
              <a:buNone/>
            </a:pPr>
            <a:endParaRPr lang="ru-RU" alt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7920880" cy="720080"/>
          </a:xfrm>
        </p:spPr>
        <p:txBody>
          <a:bodyPr/>
          <a:lstStyle/>
          <a:p>
            <a:pPr marL="12700" lvl="0" eaLnBrk="1" hangingPunct="1">
              <a:spcBef>
                <a:spcPts val="100"/>
              </a:spcBef>
            </a:pPr>
            <a:endParaRPr lang="ru-RU" altLang="ru-RU" sz="28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28" name="TextBox 23"/>
          <p:cNvSpPr txBox="1">
            <a:spLocks noChangeArrowheads="1"/>
          </p:cNvSpPr>
          <p:nvPr/>
        </p:nvSpPr>
        <p:spPr bwMode="auto">
          <a:xfrm rot="443141">
            <a:off x="3376045" y="5376833"/>
            <a:ext cx="24878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7429" name="TextBox 32"/>
          <p:cNvSpPr txBox="1">
            <a:spLocks noChangeArrowheads="1"/>
          </p:cNvSpPr>
          <p:nvPr/>
        </p:nvSpPr>
        <p:spPr bwMode="auto">
          <a:xfrm>
            <a:off x="6357938" y="3929063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ru-RU" altLang="ru-RU">
              <a:latin typeface="Cambria" pitchFamily="18" charset="0"/>
            </a:endParaRPr>
          </a:p>
        </p:txBody>
      </p:sp>
      <p:pic>
        <p:nvPicPr>
          <p:cNvPr id="440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4750"/>
            <a:ext cx="8784976" cy="64705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274320" indent="-27432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800" dirty="0" smtClean="0"/>
          </a:p>
          <a:p>
            <a:pPr marL="274320" indent="-27432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800" dirty="0" smtClean="0"/>
          </a:p>
          <a:p>
            <a:pPr marL="274320" indent="-27432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800" dirty="0" smtClean="0"/>
          </a:p>
          <a:p>
            <a:pPr marL="274320" indent="-27432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800" dirty="0" smtClean="0"/>
          </a:p>
          <a:p>
            <a:pPr marL="274320" indent="-27432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800" dirty="0" smtClean="0"/>
          </a:p>
          <a:p>
            <a:pPr marL="274320" indent="-27432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800" dirty="0" smtClean="0"/>
          </a:p>
          <a:p>
            <a:pPr marL="274320" indent="-27432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800" dirty="0" smtClean="0"/>
          </a:p>
          <a:p>
            <a:pPr marL="274320" indent="-27432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200" dirty="0" smtClean="0"/>
          </a:p>
          <a:p>
            <a:pPr marL="274320" indent="-21600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1200" dirty="0" smtClean="0"/>
              <a:t> 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без «двойного счета» межбюджетных трансфертов)</a:t>
            </a:r>
          </a:p>
        </p:txBody>
      </p:sp>
      <p:sp>
        <p:nvSpPr>
          <p:cNvPr id="18434" name="Заголовок 1"/>
          <p:cNvSpPr>
            <a:spLocks noGrp="1"/>
          </p:cNvSpPr>
          <p:nvPr>
            <p:ph type="title"/>
          </p:nvPr>
        </p:nvSpPr>
        <p:spPr>
          <a:xfrm>
            <a:off x="457200" y="320675"/>
            <a:ext cx="8401050" cy="822325"/>
          </a:xfrm>
        </p:spPr>
        <p:txBody>
          <a:bodyPr>
            <a:normAutofit/>
          </a:bodyPr>
          <a:lstStyle/>
          <a:p>
            <a:pPr algn="ctr" eaLnBrk="1" hangingPunct="1"/>
            <a:r>
              <a:rPr lang="ru-RU" altLang="ru-RU" sz="2800" b="1" smtClean="0">
                <a:latin typeface="Times New Roman" pitchFamily="18" charset="0"/>
                <a:cs typeface="Times New Roman" pitchFamily="18" charset="0"/>
              </a:rPr>
              <a:t>Бюджетная система Российской Федерации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14282" y="1285860"/>
            <a:ext cx="2500330" cy="1357322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Бюджетная система Российской Федерации или «бюджет расширенного правительства» (аналитическая категория)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571868" y="1285860"/>
            <a:ext cx="2286016" cy="1285884"/>
          </a:xfrm>
          <a:prstGeom prst="rect">
            <a:avLst/>
          </a:prstGeom>
          <a:solidFill>
            <a:srgbClr val="7030A0"/>
          </a:solidFill>
          <a:ln>
            <a:solidFill>
              <a:schemeClr val="accent2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Консолидированный бюджет Российской Федерации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643702" y="1285860"/>
            <a:ext cx="2357454" cy="1285884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Бюджеты государственных внебюджетных фондов</a:t>
            </a:r>
          </a:p>
        </p:txBody>
      </p:sp>
      <p:sp>
        <p:nvSpPr>
          <p:cNvPr id="7" name="Овал 6"/>
          <p:cNvSpPr/>
          <p:nvPr/>
        </p:nvSpPr>
        <p:spPr>
          <a:xfrm>
            <a:off x="2786063" y="1643063"/>
            <a:ext cx="714375" cy="71437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+</a:t>
            </a:r>
          </a:p>
        </p:txBody>
      </p:sp>
      <p:sp>
        <p:nvSpPr>
          <p:cNvPr id="8" name="Овал 7"/>
          <p:cNvSpPr/>
          <p:nvPr/>
        </p:nvSpPr>
        <p:spPr>
          <a:xfrm>
            <a:off x="5929313" y="1643063"/>
            <a:ext cx="642937" cy="642937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8447" name="TextBox 12"/>
          <p:cNvSpPr txBox="1">
            <a:spLocks noChangeArrowheads="1"/>
          </p:cNvSpPr>
          <p:nvPr/>
        </p:nvSpPr>
        <p:spPr bwMode="auto">
          <a:xfrm>
            <a:off x="6000750" y="1500188"/>
            <a:ext cx="500063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sz="4800">
                <a:latin typeface="Cambria" pitchFamily="18" charset="0"/>
              </a:rPr>
              <a:t>+</a:t>
            </a:r>
          </a:p>
        </p:txBody>
      </p:sp>
      <p:sp>
        <p:nvSpPr>
          <p:cNvPr id="18448" name="TextBox 13"/>
          <p:cNvSpPr txBox="1">
            <a:spLocks noChangeArrowheads="1"/>
          </p:cNvSpPr>
          <p:nvPr/>
        </p:nvSpPr>
        <p:spPr bwMode="auto">
          <a:xfrm>
            <a:off x="2928938" y="1571625"/>
            <a:ext cx="428625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sz="4000">
                <a:latin typeface="Cambria" pitchFamily="18" charset="0"/>
              </a:rPr>
              <a:t>=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214282" y="3214686"/>
            <a:ext cx="2500330" cy="857256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Федеральный бюджет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3571868" y="3143248"/>
            <a:ext cx="2286016" cy="928694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Консолидированные бюджеты субъектов Российской Федерации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6143636" y="3000372"/>
            <a:ext cx="1428760" cy="1214446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Государственные внебюджетные фонды Российской Федерации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7643834" y="3000372"/>
            <a:ext cx="1357322" cy="1214446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solidFill>
                  <a:schemeClr val="tx1"/>
                </a:solidFill>
              </a:rPr>
              <a:t>Территориальные фонды обязательного медицинского страхования</a:t>
            </a:r>
          </a:p>
        </p:txBody>
      </p:sp>
      <p:sp>
        <p:nvSpPr>
          <p:cNvPr id="49" name="Стрелка вверх 48"/>
          <p:cNvSpPr/>
          <p:nvPr/>
        </p:nvSpPr>
        <p:spPr>
          <a:xfrm>
            <a:off x="4714876" y="2571744"/>
            <a:ext cx="214314" cy="571504"/>
          </a:xfrm>
          <a:prstGeom prst="upArrow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0" name="Стрелка вверх 49"/>
          <p:cNvSpPr/>
          <p:nvPr/>
        </p:nvSpPr>
        <p:spPr>
          <a:xfrm>
            <a:off x="6786578" y="2571744"/>
            <a:ext cx="285752" cy="428628"/>
          </a:xfrm>
          <a:prstGeom prst="upArrow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2" name="Стрелка вверх 51"/>
          <p:cNvSpPr/>
          <p:nvPr/>
        </p:nvSpPr>
        <p:spPr>
          <a:xfrm>
            <a:off x="8215338" y="2571744"/>
            <a:ext cx="285752" cy="428628"/>
          </a:xfrm>
          <a:prstGeom prst="upArrow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2" name="Стрелка углом вверх 61"/>
          <p:cNvSpPr/>
          <p:nvPr/>
        </p:nvSpPr>
        <p:spPr>
          <a:xfrm>
            <a:off x="1357290" y="2571744"/>
            <a:ext cx="3143272" cy="500066"/>
          </a:xfrm>
          <a:prstGeom prst="bent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3" name="Блок-схема: процесс 62"/>
          <p:cNvSpPr/>
          <p:nvPr/>
        </p:nvSpPr>
        <p:spPr>
          <a:xfrm>
            <a:off x="1357290" y="3000372"/>
            <a:ext cx="142876" cy="285752"/>
          </a:xfrm>
          <a:prstGeom prst="flowChartProcess">
            <a:avLst/>
          </a:prstGeom>
          <a:solidFill>
            <a:srgbClr val="FF0000"/>
          </a:solidFill>
          <a:ln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4" name="Блок-схема: процесс 63"/>
          <p:cNvSpPr/>
          <p:nvPr/>
        </p:nvSpPr>
        <p:spPr>
          <a:xfrm>
            <a:off x="214282" y="4500570"/>
            <a:ext cx="2500330" cy="1000132"/>
          </a:xfrm>
          <a:prstGeom prst="flowChartProcess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tx1"/>
                </a:solidFill>
              </a:rPr>
              <a:t>Бюджеты субъектов Российской Федерации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tx1"/>
                </a:solidFill>
              </a:rPr>
              <a:t>(региональные бюджеты)</a:t>
            </a:r>
          </a:p>
        </p:txBody>
      </p:sp>
      <p:sp>
        <p:nvSpPr>
          <p:cNvPr id="66" name="Прямоугольник 65"/>
          <p:cNvSpPr/>
          <p:nvPr/>
        </p:nvSpPr>
        <p:spPr>
          <a:xfrm>
            <a:off x="3571868" y="4500570"/>
            <a:ext cx="2286016" cy="1143008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500" b="1" dirty="0"/>
              <a:t>Консолидированные бюджеты муниципальных районов</a:t>
            </a:r>
          </a:p>
        </p:txBody>
      </p:sp>
      <p:sp>
        <p:nvSpPr>
          <p:cNvPr id="67" name="Блок-схема: процесс 66"/>
          <p:cNvSpPr/>
          <p:nvPr/>
        </p:nvSpPr>
        <p:spPr>
          <a:xfrm>
            <a:off x="6715140" y="4500570"/>
            <a:ext cx="2286016" cy="928694"/>
          </a:xfrm>
          <a:prstGeom prst="flowChartProcess">
            <a:avLst/>
          </a:prstGeom>
          <a:solidFill>
            <a:srgbClr val="92D05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1"/>
                </a:solidFill>
              </a:rPr>
              <a:t>Бюджеты городских округов</a:t>
            </a:r>
          </a:p>
        </p:txBody>
      </p:sp>
      <p:sp>
        <p:nvSpPr>
          <p:cNvPr id="68" name="Прямоугольник 67"/>
          <p:cNvSpPr/>
          <p:nvPr/>
        </p:nvSpPr>
        <p:spPr>
          <a:xfrm>
            <a:off x="785786" y="6072206"/>
            <a:ext cx="2214578" cy="571504"/>
          </a:xfrm>
          <a:prstGeom prst="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chemeClr val="tx1"/>
                </a:solidFill>
              </a:rPr>
              <a:t>Бюджеты районов</a:t>
            </a:r>
          </a:p>
        </p:txBody>
      </p:sp>
      <p:sp>
        <p:nvSpPr>
          <p:cNvPr id="69" name="Прямоугольник 68"/>
          <p:cNvSpPr/>
          <p:nvPr/>
        </p:nvSpPr>
        <p:spPr>
          <a:xfrm>
            <a:off x="6429388" y="6000768"/>
            <a:ext cx="2031044" cy="524576"/>
          </a:xfrm>
          <a:prstGeom prst="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chemeClr val="tx1"/>
                </a:solidFill>
              </a:rPr>
              <a:t>Бюджеты поселений</a:t>
            </a:r>
          </a:p>
        </p:txBody>
      </p:sp>
      <p:sp>
        <p:nvSpPr>
          <p:cNvPr id="70" name="Стрелка вверх 69"/>
          <p:cNvSpPr/>
          <p:nvPr/>
        </p:nvSpPr>
        <p:spPr>
          <a:xfrm>
            <a:off x="4786314" y="4071942"/>
            <a:ext cx="214314" cy="428628"/>
          </a:xfrm>
          <a:prstGeom prst="upArrow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1" name="Стрелка углом вверх 70"/>
          <p:cNvSpPr/>
          <p:nvPr/>
        </p:nvSpPr>
        <p:spPr>
          <a:xfrm>
            <a:off x="1285852" y="4071942"/>
            <a:ext cx="3143272" cy="285752"/>
          </a:xfrm>
          <a:prstGeom prst="bentUpArrow">
            <a:avLst/>
          </a:prstGeom>
          <a:solidFill>
            <a:srgbClr val="92D050"/>
          </a:solidFill>
          <a:ln>
            <a:solidFill>
              <a:srgbClr val="92D05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8" name="Блок-схема: процесс 77"/>
          <p:cNvSpPr/>
          <p:nvPr/>
        </p:nvSpPr>
        <p:spPr>
          <a:xfrm>
            <a:off x="1285852" y="4357694"/>
            <a:ext cx="71438" cy="142876"/>
          </a:xfrm>
          <a:prstGeom prst="flowChartProcess">
            <a:avLst/>
          </a:prstGeom>
          <a:solidFill>
            <a:srgbClr val="92D050"/>
          </a:solidFill>
          <a:ln>
            <a:solidFill>
              <a:srgbClr val="92D05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9" name="Блок-схема: процесс 78"/>
          <p:cNvSpPr/>
          <p:nvPr/>
        </p:nvSpPr>
        <p:spPr>
          <a:xfrm>
            <a:off x="7500958" y="4286256"/>
            <a:ext cx="71438" cy="214314"/>
          </a:xfrm>
          <a:prstGeom prst="flowChartProcess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0" name="Блок-схема: процесс 79"/>
          <p:cNvSpPr/>
          <p:nvPr/>
        </p:nvSpPr>
        <p:spPr>
          <a:xfrm>
            <a:off x="5286380" y="4286256"/>
            <a:ext cx="2214578" cy="71438"/>
          </a:xfrm>
          <a:prstGeom prst="flowChartProcess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1" name="Стрелка вверх 80"/>
          <p:cNvSpPr/>
          <p:nvPr/>
        </p:nvSpPr>
        <p:spPr>
          <a:xfrm>
            <a:off x="5214942" y="4071942"/>
            <a:ext cx="142876" cy="285752"/>
          </a:xfrm>
          <a:prstGeom prst="upArrow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3" name="Стрелка углом вверх 82"/>
          <p:cNvSpPr/>
          <p:nvPr/>
        </p:nvSpPr>
        <p:spPr>
          <a:xfrm>
            <a:off x="2000232" y="5643578"/>
            <a:ext cx="2357454" cy="285752"/>
          </a:xfrm>
          <a:prstGeom prst="bentUpArrow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4" name="Блок-схема: процесс 83"/>
          <p:cNvSpPr/>
          <p:nvPr/>
        </p:nvSpPr>
        <p:spPr>
          <a:xfrm>
            <a:off x="1928794" y="5857892"/>
            <a:ext cx="71438" cy="214314"/>
          </a:xfrm>
          <a:prstGeom prst="flowChartProcess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5" name="Блок-схема: процесс 84"/>
          <p:cNvSpPr/>
          <p:nvPr/>
        </p:nvSpPr>
        <p:spPr>
          <a:xfrm>
            <a:off x="5143504" y="5857892"/>
            <a:ext cx="2571768" cy="71438"/>
          </a:xfrm>
          <a:prstGeom prst="flowChartProcess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6" name="Блок-схема: процесс 85"/>
          <p:cNvSpPr/>
          <p:nvPr/>
        </p:nvSpPr>
        <p:spPr>
          <a:xfrm>
            <a:off x="7643834" y="5857892"/>
            <a:ext cx="71438" cy="142876"/>
          </a:xfrm>
          <a:prstGeom prst="flowChartProcess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7" name="Стрелка вверх 86"/>
          <p:cNvSpPr/>
          <p:nvPr/>
        </p:nvSpPr>
        <p:spPr>
          <a:xfrm>
            <a:off x="5072066" y="5643578"/>
            <a:ext cx="142876" cy="285752"/>
          </a:xfrm>
          <a:prstGeom prst="upArrow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"/>
          <p:cNvSpPr>
            <a:spLocks noGrp="1"/>
          </p:cNvSpPr>
          <p:nvPr>
            <p:ph type="title"/>
          </p:nvPr>
        </p:nvSpPr>
        <p:spPr>
          <a:xfrm>
            <a:off x="755576" y="0"/>
            <a:ext cx="7931224" cy="1417638"/>
          </a:xfrm>
        </p:spPr>
        <p:txBody>
          <a:bodyPr>
            <a:normAutofit/>
          </a:bodyPr>
          <a:lstStyle/>
          <a:p>
            <a:pPr algn="ctr" eaLnBrk="1" hangingPunct="1"/>
            <a:r>
              <a:rPr lang="ru-RU" altLang="ru-RU" sz="2800" b="1" dirty="0" smtClean="0">
                <a:latin typeface="Times New Roman" pitchFamily="18" charset="0"/>
                <a:cs typeface="Times New Roman" pitchFamily="18" charset="0"/>
              </a:rPr>
              <a:t>На чем основано составление проекта бюджета Красногвардейского сельского поселения Каневского района</a:t>
            </a:r>
          </a:p>
        </p:txBody>
      </p:sp>
      <p:sp>
        <p:nvSpPr>
          <p:cNvPr id="4" name="Прямоугольник с двумя скругленными соседними углами 3"/>
          <p:cNvSpPr/>
          <p:nvPr/>
        </p:nvSpPr>
        <p:spPr>
          <a:xfrm>
            <a:off x="428596" y="1714488"/>
            <a:ext cx="8501122" cy="1071570"/>
          </a:xfrm>
          <a:prstGeom prst="round2Same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/>
              <a:t>Составление проекта бюджета  </a:t>
            </a:r>
            <a:r>
              <a:rPr lang="ru-RU" sz="3200" dirty="0" smtClean="0"/>
              <a:t>основывается </a:t>
            </a:r>
            <a:r>
              <a:rPr lang="ru-RU" sz="3200" dirty="0"/>
              <a:t>на: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28596" y="3429000"/>
            <a:ext cx="2714644" cy="307183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Прогнозе социально – экономического развития 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Красногвардейского сельского поселения Каневского района</a:t>
            </a:r>
            <a:endParaRPr lang="ru-RU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286116" y="3429000"/>
            <a:ext cx="2786082" cy="300039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Основных направлениях налоговой и бюджетной политики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429388" y="3429000"/>
            <a:ext cx="2500330" cy="307183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Муниципальных программах 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Красногвардейского сельского поселения Каневского района</a:t>
            </a:r>
            <a:endParaRPr lang="ru-RU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28596" y="2857496"/>
            <a:ext cx="2714644" cy="500066"/>
          </a:xfrm>
          <a:prstGeom prst="roundRect">
            <a:avLst/>
          </a:prstGeom>
          <a:solidFill>
            <a:schemeClr val="accent2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/>
              <a:t>1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357554" y="2857496"/>
            <a:ext cx="2714644" cy="500066"/>
          </a:xfrm>
          <a:prstGeom prst="roundRect">
            <a:avLst/>
          </a:prstGeom>
          <a:solidFill>
            <a:schemeClr val="accent2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/>
              <a:t>2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286512" y="2857496"/>
            <a:ext cx="2643206" cy="428628"/>
          </a:xfrm>
          <a:prstGeom prst="roundRect">
            <a:avLst/>
          </a:prstGeom>
          <a:solidFill>
            <a:schemeClr val="accent2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/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ln>
            <a:miter lim="800000"/>
            <a:headEnd/>
            <a:tailEnd/>
          </a:ln>
        </p:spPr>
        <p:txBody>
          <a:bodyPr numCol="2">
            <a:normAutofit/>
          </a:bodyPr>
          <a:lstStyle/>
          <a:p>
            <a:pPr marL="274320" indent="-274320" algn="ctr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800" b="1" dirty="0" smtClean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800" b="1" dirty="0" smtClean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800" b="1" dirty="0" smtClean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800" b="1" dirty="0" smtClean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800" b="1" dirty="0" smtClean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1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Утверждение бюджета очередного года</a:t>
            </a: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(органы местного самоуправления)</a:t>
            </a: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0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1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Исполнение бюджета в текущем году</a:t>
            </a: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(органы местного самоуправления: администрация, финансовые органы)</a:t>
            </a: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0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1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Формирование отчета об исполнении бюджета предыдущего года</a:t>
            </a: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(органы местного самоуправления)</a:t>
            </a: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0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1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Утверждение отчета об исполнении бюджета предыдущего года</a:t>
            </a: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(законодательные, представительные органы местного самоуправления)</a:t>
            </a: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0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1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Составление проекта бюджета очередного года </a:t>
            </a: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(органы местного самоуправления)</a:t>
            </a: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Рассмотрение проекта бюджета очередного года</a:t>
            </a: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(законодательные , представительные органы местного самоуправления)</a:t>
            </a: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200" dirty="0" smtClean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200" dirty="0" smtClean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200" dirty="0" smtClean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200" dirty="0" smtClean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200" dirty="0" smtClean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- принятие Решения Совета Красногвардейского сельского поселения Каневского района о бюджете на очередной финансовый год</a:t>
            </a: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- получение доходов бюджета и распределение бюджетных средств в соответствии с решением о бюджете</a:t>
            </a: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- принятие решения об исполнении бюджета за отчетный финансовый период</a:t>
            </a: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- подготовка экономического обоснования доходов и расходов бюджета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ru-RU" altLang="ru-RU" sz="3200" b="1" smtClean="0">
                <a:latin typeface="Times New Roman" pitchFamily="18" charset="0"/>
                <a:cs typeface="Times New Roman" pitchFamily="18" charset="0"/>
              </a:rPr>
              <a:t>Бюджетный процесс – ежегодное формирование и исполнение бюджета</a:t>
            </a:r>
          </a:p>
        </p:txBody>
      </p:sp>
      <p:sp>
        <p:nvSpPr>
          <p:cNvPr id="8" name="Стрелка вправо 7"/>
          <p:cNvSpPr/>
          <p:nvPr/>
        </p:nvSpPr>
        <p:spPr>
          <a:xfrm>
            <a:off x="3786188" y="1857375"/>
            <a:ext cx="500062" cy="2857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" name="Стрелка вправо 8"/>
          <p:cNvSpPr/>
          <p:nvPr/>
        </p:nvSpPr>
        <p:spPr>
          <a:xfrm>
            <a:off x="3786188" y="2714625"/>
            <a:ext cx="500062" cy="2857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" name="Стрелка вправо 9"/>
          <p:cNvSpPr/>
          <p:nvPr/>
        </p:nvSpPr>
        <p:spPr>
          <a:xfrm>
            <a:off x="3786188" y="4643438"/>
            <a:ext cx="500062" cy="2857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" name="Стрелка вправо 10"/>
          <p:cNvSpPr/>
          <p:nvPr/>
        </p:nvSpPr>
        <p:spPr>
          <a:xfrm>
            <a:off x="3786188" y="5429250"/>
            <a:ext cx="500062" cy="2857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endParaRPr lang="ru-RU" altLang="ru-RU" dirty="0" smtClean="0"/>
          </a:p>
          <a:p>
            <a:pPr eaLnBrk="1" hangingPunct="1">
              <a:buFont typeface="Wingdings 2" pitchFamily="18" charset="2"/>
              <a:buNone/>
            </a:pPr>
            <a:endParaRPr lang="ru-RU" altLang="ru-RU" dirty="0" smtClean="0"/>
          </a:p>
          <a:p>
            <a:pPr algn="ctr" eaLnBrk="1" hangingPunct="1">
              <a:buFont typeface="Wingdings 2" pitchFamily="18" charset="2"/>
              <a:buNone/>
            </a:pPr>
            <a:r>
              <a:rPr lang="ru-RU" altLang="ru-RU" sz="2400" b="1" dirty="0" smtClean="0">
                <a:latin typeface="Times New Roman" pitchFamily="18" charset="0"/>
                <a:cs typeface="Times New Roman" pitchFamily="18" charset="0"/>
              </a:rPr>
              <a:t>Доходы бюджета </a:t>
            </a:r>
            <a:r>
              <a:rPr lang="ru-RU" altLang="ru-RU" sz="2400" dirty="0" smtClean="0">
                <a:latin typeface="Times New Roman" pitchFamily="18" charset="0"/>
                <a:cs typeface="Times New Roman" pitchFamily="18" charset="0"/>
              </a:rPr>
              <a:t>– это безвозмездные и безвозвратные 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ru-RU" altLang="ru-RU" sz="2400" dirty="0" smtClean="0">
                <a:latin typeface="Times New Roman" pitchFamily="18" charset="0"/>
                <a:cs typeface="Times New Roman" pitchFamily="18" charset="0"/>
              </a:rPr>
              <a:t>поступления денежных средств в бюджет.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582612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Доходы бюджета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428860" y="1785926"/>
            <a:ext cx="4572032" cy="785818"/>
          </a:xfrm>
          <a:prstGeom prst="roundRect">
            <a:avLst/>
          </a:prstGeom>
          <a:solidFill>
            <a:srgbClr val="92D05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Доходы бюджета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85720" y="3000372"/>
            <a:ext cx="2714644" cy="571504"/>
          </a:xfrm>
          <a:prstGeom prst="roundRect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Налоговые доходы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357554" y="3000372"/>
            <a:ext cx="2786082" cy="571504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2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Неналоговые доходы</a:t>
            </a:r>
          </a:p>
        </p:txBody>
      </p:sp>
      <p:sp>
        <p:nvSpPr>
          <p:cNvPr id="10" name="Блок-схема: альтернативный процесс 9"/>
          <p:cNvSpPr/>
          <p:nvPr/>
        </p:nvSpPr>
        <p:spPr>
          <a:xfrm>
            <a:off x="6500826" y="3000372"/>
            <a:ext cx="2428892" cy="571504"/>
          </a:xfrm>
          <a:prstGeom prst="flowChartAlternateProcess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Безвозмездные поступления</a:t>
            </a: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1571625" y="2786063"/>
            <a:ext cx="6143625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rot="5400000">
            <a:off x="7608888" y="2892425"/>
            <a:ext cx="21431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rot="5400000">
            <a:off x="4429919" y="2785269"/>
            <a:ext cx="428625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rot="5400000">
            <a:off x="1464469" y="2893219"/>
            <a:ext cx="2143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Блок-схема: альтернативный процесс 34"/>
          <p:cNvSpPr/>
          <p:nvPr/>
        </p:nvSpPr>
        <p:spPr>
          <a:xfrm>
            <a:off x="8057" y="3501008"/>
            <a:ext cx="2714644" cy="3071834"/>
          </a:xfrm>
          <a:prstGeom prst="flowChartAlternateProcess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2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Поступления от уплаты налогов, установленных Налоговым кодексом Российской Федерации, </a:t>
            </a:r>
            <a:r>
              <a:rPr lang="ru-RU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например: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акцизы</a:t>
            </a:r>
            <a:r>
              <a:rPr lang="ru-RU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налог на доходы физических лиц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земельный налог;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Налог на имущество физических лиц</a:t>
            </a:r>
            <a:endParaRPr lang="ru-RU" sz="1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ЕСХН и другие</a:t>
            </a:r>
            <a:endParaRPr lang="ru-RU" sz="1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Блок-схема: альтернативный процесс 35"/>
          <p:cNvSpPr/>
          <p:nvPr/>
        </p:nvSpPr>
        <p:spPr>
          <a:xfrm>
            <a:off x="3428992" y="3643314"/>
            <a:ext cx="2714644" cy="3071834"/>
          </a:xfrm>
          <a:prstGeom prst="flowChartAlternateProcess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2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Поступления от уплаты других пошлин и сборов, установленных законодательством, а также штрафов за нарушение законодательства, </a:t>
            </a:r>
            <a:r>
              <a:rPr lang="ru-RU" sz="1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например: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1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доходы от использования муниципального имущества и земли;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1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штрафные санкции;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1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другие. </a:t>
            </a:r>
          </a:p>
        </p:txBody>
      </p:sp>
      <p:sp>
        <p:nvSpPr>
          <p:cNvPr id="37" name="Блок-схема: альтернативный процесс 36"/>
          <p:cNvSpPr/>
          <p:nvPr/>
        </p:nvSpPr>
        <p:spPr>
          <a:xfrm>
            <a:off x="6500826" y="3643314"/>
            <a:ext cx="2428892" cy="3071834"/>
          </a:xfrm>
          <a:prstGeom prst="flowChartAlternateProcess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2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Поступления от других бюджетов бюджетной системы (межбюджетные трансферты), организаций, граждан (кроме налоговых и неналоговых доходов). </a:t>
            </a:r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Содержимое 2"/>
          <p:cNvSpPr>
            <a:spLocks noGrp="1"/>
          </p:cNvSpPr>
          <p:nvPr>
            <p:ph idx="1"/>
          </p:nvPr>
        </p:nvSpPr>
        <p:spPr>
          <a:xfrm>
            <a:off x="0" y="1000125"/>
            <a:ext cx="9144000" cy="5857875"/>
          </a:xfrm>
        </p:spPr>
        <p:txBody>
          <a:bodyPr/>
          <a:lstStyle/>
          <a:p>
            <a:pPr algn="just" eaLnBrk="1" hangingPunct="1">
              <a:buFont typeface="Wingdings 2" pitchFamily="18" charset="2"/>
              <a:buNone/>
            </a:pPr>
            <a:r>
              <a:rPr lang="ru-RU" altLang="ru-RU" smtClean="0"/>
              <a:t>    </a:t>
            </a:r>
            <a:r>
              <a:rPr lang="ru-RU" altLang="ru-RU" b="1" smtClean="0"/>
              <a:t>Налог - </a:t>
            </a:r>
            <a:r>
              <a:rPr lang="ru-RU" altLang="ru-RU" sz="1600" b="1" smtClean="0"/>
              <a:t>обязательный, индивидуально безвозмездный платеж, взимаемый с организаций и физических лиц в форме отчуждения принадлежащих им на праве собственности, хозяйственного ведения или оперативного управления денежных средств в целях финансового обеспечения деятельности государства и (или) муниципальных образований.</a:t>
            </a:r>
          </a:p>
          <a:p>
            <a:pPr algn="just" eaLnBrk="1" hangingPunct="1">
              <a:buFont typeface="Wingdings 2" pitchFamily="18" charset="2"/>
              <a:buNone/>
            </a:pPr>
            <a:endParaRPr lang="ru-RU" altLang="ru-RU" sz="1600" b="1" smtClean="0"/>
          </a:p>
          <a:p>
            <a:pPr algn="just" eaLnBrk="1" hangingPunct="1">
              <a:buFont typeface="Wingdings 2" pitchFamily="18" charset="2"/>
              <a:buNone/>
            </a:pPr>
            <a:endParaRPr lang="ru-RU" altLang="ru-RU" sz="1600" b="1" smtClean="0"/>
          </a:p>
          <a:p>
            <a:pPr algn="just" eaLnBrk="1" hangingPunct="1">
              <a:buFont typeface="Wingdings 2" pitchFamily="18" charset="2"/>
              <a:buNone/>
            </a:pPr>
            <a:endParaRPr lang="ru-RU" altLang="ru-RU" sz="1600" b="1" smtClean="0"/>
          </a:p>
          <a:p>
            <a:pPr algn="ctr" eaLnBrk="1" hangingPunct="1">
              <a:buFont typeface="Wingdings 2" pitchFamily="18" charset="2"/>
              <a:buNone/>
            </a:pPr>
            <a:r>
              <a:rPr lang="ru-RU" altLang="ru-RU" sz="1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УСТАНОВЛЕНЫ НАЛОГОВЫМ КОДЕКСОМ РОССИЙСКОЙ ФЕДЕРАЦИИ</a:t>
            </a:r>
          </a:p>
          <a:p>
            <a:pPr algn="just" eaLnBrk="1" hangingPunct="1">
              <a:buFont typeface="Wingdings 2" pitchFamily="18" charset="2"/>
              <a:buNone/>
            </a:pPr>
            <a:endParaRPr lang="ru-RU" altLang="ru-RU" sz="1600" b="1" smtClean="0"/>
          </a:p>
        </p:txBody>
      </p:sp>
      <p:sp>
        <p:nvSpPr>
          <p:cNvPr id="22530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25487"/>
          </a:xfrm>
        </p:spPr>
        <p:txBody>
          <a:bodyPr>
            <a:normAutofit/>
          </a:bodyPr>
          <a:lstStyle/>
          <a:p>
            <a:pPr algn="ctr" eaLnBrk="1" hangingPunct="1"/>
            <a:r>
              <a:rPr lang="ru-RU" altLang="ru-RU" sz="2400" b="1" smtClean="0">
                <a:latin typeface="Times New Roman" pitchFamily="18" charset="0"/>
                <a:cs typeface="Times New Roman" pitchFamily="18" charset="0"/>
              </a:rPr>
              <a:t>Федеральные, региональные и местные налоги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214678" y="2428868"/>
            <a:ext cx="2857520" cy="428628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Виды налогов</a:t>
            </a:r>
          </a:p>
        </p:txBody>
      </p:sp>
      <p:sp>
        <p:nvSpPr>
          <p:cNvPr id="6" name="Блок-схема: процесс 5"/>
          <p:cNvSpPr/>
          <p:nvPr/>
        </p:nvSpPr>
        <p:spPr>
          <a:xfrm>
            <a:off x="428596" y="2857496"/>
            <a:ext cx="2000264" cy="357190"/>
          </a:xfrm>
          <a:prstGeom prst="flowChartProcess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Федеральные</a:t>
            </a:r>
          </a:p>
        </p:txBody>
      </p:sp>
      <p:sp>
        <p:nvSpPr>
          <p:cNvPr id="7" name="Блок-схема: процесс 6"/>
          <p:cNvSpPr/>
          <p:nvPr/>
        </p:nvSpPr>
        <p:spPr>
          <a:xfrm>
            <a:off x="3714744" y="3071810"/>
            <a:ext cx="2071702" cy="357190"/>
          </a:xfrm>
          <a:prstGeom prst="flowChartProcess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Региональные</a:t>
            </a:r>
          </a:p>
        </p:txBody>
      </p:sp>
      <p:sp>
        <p:nvSpPr>
          <p:cNvPr id="8" name="Блок-схема: процесс 7"/>
          <p:cNvSpPr/>
          <p:nvPr/>
        </p:nvSpPr>
        <p:spPr>
          <a:xfrm>
            <a:off x="6858016" y="2857496"/>
            <a:ext cx="2071702" cy="357190"/>
          </a:xfrm>
          <a:prstGeom prst="flowChartProcess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Местные</a:t>
            </a:r>
          </a:p>
        </p:txBody>
      </p:sp>
      <p:cxnSp>
        <p:nvCxnSpPr>
          <p:cNvPr id="11" name="Прямая со стрелкой 10"/>
          <p:cNvCxnSpPr>
            <a:stCxn id="0" idx="1"/>
          </p:cNvCxnSpPr>
          <p:nvPr/>
        </p:nvCxnSpPr>
        <p:spPr>
          <a:xfrm rot="10800000" flipV="1">
            <a:off x="2428875" y="2638425"/>
            <a:ext cx="785813" cy="219075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rot="5400000">
            <a:off x="4608512" y="2963863"/>
            <a:ext cx="21431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0" idx="3"/>
          </p:cNvCxnSpPr>
          <p:nvPr/>
        </p:nvCxnSpPr>
        <p:spPr>
          <a:xfrm>
            <a:off x="6072188" y="2643188"/>
            <a:ext cx="785812" cy="214312"/>
          </a:xfrm>
          <a:prstGeom prst="straightConnector1">
            <a:avLst/>
          </a:prstGeom>
          <a:ln cap="sq" cmpd="sng">
            <a:solidFill>
              <a:srgbClr val="002060">
                <a:alpha val="81000"/>
              </a:srgb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Скругленный прямоугольник 25"/>
          <p:cNvSpPr/>
          <p:nvPr/>
        </p:nvSpPr>
        <p:spPr>
          <a:xfrm>
            <a:off x="214313" y="4000500"/>
            <a:ext cx="2857500" cy="2714625"/>
          </a:xfrm>
          <a:prstGeom prst="round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schemeClr val="tx1"/>
                </a:solidFill>
              </a:rPr>
              <a:t>и обязательные к уплате на всей территории Российской Федерации,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schemeClr val="tx1"/>
                </a:solidFill>
              </a:rPr>
              <a:t>например: 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b="1" dirty="0">
                <a:solidFill>
                  <a:schemeClr val="tx1"/>
                </a:solidFill>
              </a:rPr>
              <a:t>Налог на прибыль организаций;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1600" b="1" dirty="0">
                <a:solidFill>
                  <a:schemeClr val="tx1"/>
                </a:solidFill>
              </a:rPr>
              <a:t> Налог на доходы физических лиц;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1600" b="1" dirty="0">
                <a:solidFill>
                  <a:schemeClr val="tx1"/>
                </a:solidFill>
              </a:rPr>
              <a:t> Акцизы.</a:t>
            </a:r>
          </a:p>
        </p:txBody>
      </p:sp>
      <p:sp>
        <p:nvSpPr>
          <p:cNvPr id="27" name="Блок-схема: альтернативный процесс 26"/>
          <p:cNvSpPr/>
          <p:nvPr/>
        </p:nvSpPr>
        <p:spPr>
          <a:xfrm>
            <a:off x="3286125" y="4000500"/>
            <a:ext cx="2786063" cy="2714625"/>
          </a:xfrm>
          <a:prstGeom prst="flowChartAlternateProcess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dirty="0">
              <a:solidFill>
                <a:schemeClr val="tx1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dirty="0">
              <a:solidFill>
                <a:schemeClr val="tx1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dirty="0">
              <a:solidFill>
                <a:schemeClr val="tx1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schemeClr val="tx1"/>
                </a:solidFill>
              </a:rPr>
              <a:t>и законами субъектов Российской Федерации и обязательны к уплате на соответствующих территориях субъектов РФ , например: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1600" b="1" dirty="0">
                <a:solidFill>
                  <a:schemeClr val="tx1"/>
                </a:solidFill>
              </a:rPr>
              <a:t>Налог на имущество организаций;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1600" b="1" dirty="0">
                <a:solidFill>
                  <a:schemeClr val="tx1"/>
                </a:solidFill>
              </a:rPr>
              <a:t>Транспортный налог.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endParaRPr lang="ru-RU" sz="1600" dirty="0">
              <a:solidFill>
                <a:schemeClr val="tx1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endParaRPr lang="ru-RU" sz="1600" b="1" dirty="0">
              <a:solidFill>
                <a:schemeClr val="tx1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28" name="Блок-схема: альтернативный процесс 27"/>
          <p:cNvSpPr/>
          <p:nvPr/>
        </p:nvSpPr>
        <p:spPr>
          <a:xfrm>
            <a:off x="6286500" y="4000500"/>
            <a:ext cx="2714625" cy="2714625"/>
          </a:xfrm>
          <a:prstGeom prst="flowChartAlternateProcess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solidFill>
                  <a:schemeClr val="tx1"/>
                </a:solidFill>
              </a:rPr>
              <a:t>и нормативными актами представительных органов муниципальных образований и обязательны к уплате на территориях соответствующих муниципальных образований, например: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1600" b="1" dirty="0">
                <a:solidFill>
                  <a:schemeClr val="tx1"/>
                </a:solidFill>
              </a:rPr>
              <a:t>Земельный налог;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1600" b="1" dirty="0">
                <a:solidFill>
                  <a:schemeClr val="tx1"/>
                </a:solidFill>
              </a:rPr>
              <a:t>Налог на имущество физических лиц</a:t>
            </a:r>
            <a:r>
              <a:rPr lang="ru-RU" sz="1400" b="1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29" name="Стрелка вниз 28"/>
          <p:cNvSpPr/>
          <p:nvPr/>
        </p:nvSpPr>
        <p:spPr>
          <a:xfrm>
            <a:off x="1285875" y="3714750"/>
            <a:ext cx="642938" cy="214313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0" name="Стрелка вниз 29"/>
          <p:cNvSpPr/>
          <p:nvPr/>
        </p:nvSpPr>
        <p:spPr>
          <a:xfrm>
            <a:off x="4357688" y="3714750"/>
            <a:ext cx="571500" cy="214313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1" name="Стрелка вниз 30"/>
          <p:cNvSpPr/>
          <p:nvPr/>
        </p:nvSpPr>
        <p:spPr>
          <a:xfrm>
            <a:off x="7286625" y="3714750"/>
            <a:ext cx="428625" cy="214313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572500" cy="500062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altLang="ru-RU" sz="1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1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1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1800" b="1" dirty="0" smtClean="0">
                <a:latin typeface="Times New Roman" pitchFamily="18" charset="0"/>
                <a:cs typeface="Times New Roman" pitchFamily="18" charset="0"/>
              </a:rPr>
            </a:br>
            <a:endParaRPr lang="ru-RU" altLang="ru-RU" sz="18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188641"/>
            <a:ext cx="82809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/>
                <a:ea typeface="Times New Roman"/>
              </a:rPr>
              <a:t>Проектируемые доходы </a:t>
            </a:r>
            <a:r>
              <a:rPr lang="ru-RU" b="1" dirty="0" smtClean="0">
                <a:latin typeface="Times New Roman"/>
                <a:ea typeface="Times New Roman"/>
              </a:rPr>
              <a:t>Красногвардейского </a:t>
            </a:r>
            <a:r>
              <a:rPr lang="ru-RU" b="1" dirty="0">
                <a:latin typeface="Times New Roman"/>
                <a:ea typeface="Times New Roman"/>
              </a:rPr>
              <a:t>сельского поселения </a:t>
            </a:r>
            <a:r>
              <a:rPr lang="ru-RU" b="1" dirty="0" smtClean="0">
                <a:latin typeface="Times New Roman"/>
                <a:ea typeface="Times New Roman"/>
              </a:rPr>
              <a:t>2025 </a:t>
            </a:r>
            <a:r>
              <a:rPr lang="ru-RU" b="1" dirty="0">
                <a:latin typeface="Times New Roman"/>
                <a:ea typeface="Times New Roman"/>
              </a:rPr>
              <a:t>года в разрезе налоговых и неналоговых доходов, безвозмездных поступлений и в сравнении с </a:t>
            </a:r>
            <a:r>
              <a:rPr lang="ru-RU" b="1" dirty="0" smtClean="0">
                <a:latin typeface="Times New Roman"/>
                <a:ea typeface="Times New Roman"/>
              </a:rPr>
              <a:t>2024 </a:t>
            </a:r>
            <a:r>
              <a:rPr lang="ru-RU" b="1" dirty="0">
                <a:latin typeface="Times New Roman"/>
                <a:ea typeface="Times New Roman"/>
              </a:rPr>
              <a:t>годом </a:t>
            </a:r>
            <a:endParaRPr lang="ru-RU" b="1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6469288"/>
              </p:ext>
            </p:extLst>
          </p:nvPr>
        </p:nvGraphicFramePr>
        <p:xfrm>
          <a:off x="611560" y="1256030"/>
          <a:ext cx="8280920" cy="601942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192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89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30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572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881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5436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0928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50">
                          <a:effectLst/>
                        </a:rPr>
                        <a:t>Показатель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50" dirty="0" smtClean="0">
                          <a:effectLst/>
                        </a:rPr>
                        <a:t>2024 </a:t>
                      </a:r>
                      <a:r>
                        <a:rPr lang="ru-RU" sz="1150" dirty="0">
                          <a:effectLst/>
                        </a:rPr>
                        <a:t>год, тыс. руб. </a:t>
                      </a:r>
                      <a:r>
                        <a:rPr lang="ru-RU" sz="1150" dirty="0" smtClean="0">
                          <a:effectLst/>
                        </a:rPr>
                        <a:t>оценка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50" dirty="0" smtClean="0">
                          <a:effectLst/>
                        </a:rPr>
                        <a:t>2025 </a:t>
                      </a:r>
                      <a:r>
                        <a:rPr lang="ru-RU" sz="1150" dirty="0">
                          <a:effectLst/>
                        </a:rPr>
                        <a:t>год, тыс. руб. прогноз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50" dirty="0" smtClean="0">
                          <a:effectLst/>
                        </a:rPr>
                        <a:t>2025год</a:t>
                      </a:r>
                      <a:endParaRPr lang="ru-RU" sz="12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50" dirty="0">
                          <a:effectLst/>
                        </a:rPr>
                        <a:t> в %</a:t>
                      </a:r>
                      <a:endParaRPr lang="ru-RU" sz="12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50" dirty="0">
                          <a:effectLst/>
                        </a:rPr>
                        <a:t>к </a:t>
                      </a:r>
                      <a:r>
                        <a:rPr lang="ru-RU" sz="1150" dirty="0" smtClean="0">
                          <a:effectLst/>
                        </a:rPr>
                        <a:t>2024 </a:t>
                      </a:r>
                      <a:r>
                        <a:rPr lang="ru-RU" sz="1150" dirty="0">
                          <a:effectLst/>
                        </a:rPr>
                        <a:t>году, тыс. руб.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50" dirty="0">
                          <a:effectLst/>
                        </a:rPr>
                        <a:t>Доля в доходах </a:t>
                      </a:r>
                      <a:r>
                        <a:rPr lang="ru-RU" sz="1150" dirty="0" smtClean="0">
                          <a:effectLst/>
                        </a:rPr>
                        <a:t>2025 </a:t>
                      </a:r>
                      <a:r>
                        <a:rPr lang="ru-RU" sz="1150" dirty="0">
                          <a:effectLst/>
                        </a:rPr>
                        <a:t>год, %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50" dirty="0">
                          <a:effectLst/>
                        </a:rPr>
                        <a:t>От</a:t>
                      </a:r>
                      <a:r>
                        <a:rPr lang="ru-RU" sz="1100" dirty="0">
                          <a:effectLst/>
                        </a:rPr>
                        <a:t>клонение </a:t>
                      </a:r>
                      <a:r>
                        <a:rPr lang="ru-RU" sz="1150" dirty="0" smtClean="0">
                          <a:effectLst/>
                        </a:rPr>
                        <a:t>2025 </a:t>
                      </a:r>
                      <a:r>
                        <a:rPr lang="ru-RU" sz="1150" dirty="0">
                          <a:effectLst/>
                        </a:rPr>
                        <a:t>года от </a:t>
                      </a:r>
                      <a:r>
                        <a:rPr lang="ru-RU" sz="1150" dirty="0" smtClean="0">
                          <a:effectLst/>
                        </a:rPr>
                        <a:t>2024 </a:t>
                      </a:r>
                      <a:r>
                        <a:rPr lang="ru-RU" sz="1150" dirty="0">
                          <a:effectLst/>
                        </a:rPr>
                        <a:t>года, тыс. руб.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53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Доходы, всего: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32240,7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20290,4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62,9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100,0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-11950,3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876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Налоговые и неналоговые доходы, в том числе: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10023,3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9147,2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91,2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45,0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-876,1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60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Налог на доходы физических лиц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3340,6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3365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100,7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16,6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24,4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009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Акцизы по подакцизным товарам (продукции), производимым на территории Российской Федерации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2035,7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2312,3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113,6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11,4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276,6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60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Единый сельскохозяйственный налог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240,0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100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41,6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0,5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140,0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60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Налог на имущество физических лиц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400,0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412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103,0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2,03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12,0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60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Земельный налог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2730,0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2851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104,4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14,05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121,0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60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Государственная пошлина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0,0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0,0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-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-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0,0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180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Прочие поступления от использования имущества, находящегося в собственности сельских поселений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1277,6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106,9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8,3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0,5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-1170,7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1202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Прочие доходы от оказания платных услуг (работ)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0,0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0,0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-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0,0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1202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Прочие доходы от компенсации затрат бюджетов сельских поселений 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0,0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0,0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-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-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0,0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6542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Прочие поступления от денежных взысканий (штрафов) и иных сумм в возмещение ущерба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1,5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0,0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-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-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-1,5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060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Безвозмездные поступления, в том числе: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22217,4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11143,2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50,1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54,9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-11074,2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5769</TotalTime>
  <Words>2182</Words>
  <Application>Microsoft Office PowerPoint</Application>
  <PresentationFormat>Экран (4:3)</PresentationFormat>
  <Paragraphs>584</Paragraphs>
  <Slides>22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33" baseType="lpstr">
      <vt:lpstr>Arial</vt:lpstr>
      <vt:lpstr>Calibri</vt:lpstr>
      <vt:lpstr>Cambria</vt:lpstr>
      <vt:lpstr>Candara</vt:lpstr>
      <vt:lpstr>Constantia</vt:lpstr>
      <vt:lpstr>Symbol</vt:lpstr>
      <vt:lpstr>Times New Roman</vt:lpstr>
      <vt:lpstr>Verdana</vt:lpstr>
      <vt:lpstr>Wingdings</vt:lpstr>
      <vt:lpstr>Wingdings 2</vt:lpstr>
      <vt:lpstr>Волна</vt:lpstr>
      <vt:lpstr>БЮДЖЕТ ДЛЯ ГРАЖДАН  НА ПРОЕКТ БЮДЖЕТА КРАСНОГВАРДЕЙСКОГО СЕЛЬСКОГО ПОСЕЛЕНИЯ КАНЕВСКОГО РАЙОНА  НА 2025 ГОД</vt:lpstr>
      <vt:lpstr>Что такое «Бюджет для граждан»?</vt:lpstr>
      <vt:lpstr>Презентация PowerPoint</vt:lpstr>
      <vt:lpstr>Бюджетная система Российской Федерации</vt:lpstr>
      <vt:lpstr>На чем основано составление проекта бюджета Красногвардейского сельского поселения Каневского района</vt:lpstr>
      <vt:lpstr>Бюджетный процесс – ежегодное формирование и исполнение бюджета</vt:lpstr>
      <vt:lpstr>Доходы бюджета</vt:lpstr>
      <vt:lpstr>Федеральные, региональные и местные налоги</vt:lpstr>
      <vt:lpstr>   </vt:lpstr>
      <vt:lpstr>Доходы формирующие муниципальный дорожный фонд, тыс.рублей</vt:lpstr>
      <vt:lpstr>Межбюджетные трансферты – основной вид безвозмездных перечислений</vt:lpstr>
      <vt:lpstr>Расходы бюджета</vt:lpstr>
      <vt:lpstr>Дефицит и профицит</vt:lpstr>
      <vt:lpstr>Основные показатели социально-экономического развития поселения на 2024-2026 годы </vt:lpstr>
      <vt:lpstr>Основные задачи и приоритетные направления бюджетной политики Красногвардейского сельского поселения Каневского района на 2025 год</vt:lpstr>
      <vt:lpstr>Основные характеристики проекта бюджета Красногвардейского сельского поселения Каневского района Проект Решения Совета «О бюджете Красногвардейского сельского поселения Каневского района на 2025 год»</vt:lpstr>
      <vt:lpstr>  Безвозмездные поступления</vt:lpstr>
      <vt:lpstr>Динамика расходов бюджета  Красногвардейского сельского поселения Каневского района</vt:lpstr>
      <vt:lpstr>Расходы бюджета поселения, осуществляемые  в рамках муниципальных программ Красногвардейского сельского поселения Каневского района </vt:lpstr>
      <vt:lpstr>Источники внутреннего финансирования дефицита бюджета поселения</vt:lpstr>
      <vt:lpstr>Муниципальный долг Красногвардейского  сельского поселения Каневского района</vt:lpstr>
      <vt:lpstr>Обратная связь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БЮДЖЕТ ДЛЯ ГРАЖДАН</dc:title>
  <dc:creator>Фин</dc:creator>
  <cp:lastModifiedBy>Yrist</cp:lastModifiedBy>
  <cp:revision>558</cp:revision>
  <cp:lastPrinted>2016-11-10T14:42:09Z</cp:lastPrinted>
  <dcterms:created xsi:type="dcterms:W3CDTF">2013-11-19T11:05:07Z</dcterms:created>
  <dcterms:modified xsi:type="dcterms:W3CDTF">2025-12-05T07:21:13Z</dcterms:modified>
</cp:coreProperties>
</file>