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97" r:id="rId15"/>
    <p:sldId id="298" r:id="rId16"/>
    <p:sldId id="271" r:id="rId17"/>
    <p:sldId id="273" r:id="rId18"/>
    <p:sldId id="274" r:id="rId19"/>
    <p:sldId id="299" r:id="rId20"/>
    <p:sldId id="286" r:id="rId21"/>
    <p:sldId id="294" r:id="rId22"/>
    <p:sldId id="301" r:id="rId23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FD4"/>
    <a:srgbClr val="FFFF99"/>
    <a:srgbClr val="E2C0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2859" autoAdjust="0"/>
    <p:restoredTop sz="95133" autoAdjust="0"/>
  </p:normalViewPr>
  <p:slideViewPr>
    <p:cSldViewPr>
      <p:cViewPr>
        <p:scale>
          <a:sx n="74" d="100"/>
          <a:sy n="74" d="100"/>
        </p:scale>
        <p:origin x="166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269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4FAFBD-755F-4FE2-A540-E04CF9F61E10}" type="datetimeFigureOut">
              <a:rPr lang="ru-RU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122219E-32F3-4222-8A9F-982F7BFCCA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84364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8913AF-1137-45C6-8392-6757C57A87A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5CC2AA-FAD1-4CF2-A181-6A0D06EF663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D8744C-9A87-4526-8C49-35762F202A58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7656B2-DB88-4C02-BD75-06AAC5F23D9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305877-739B-46CA-A26C-0A514B945DDA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CA427AE-C4E5-4018-BDDB-CCAE454628E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EC47A2-F208-4A97-B384-BF866071449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A78451-5A3F-4D43-893B-0E3B98DB04C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ADB367-3BE6-4EB5-8304-A5685D37535E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2F092C-63F6-487B-BCEB-1ADAC50E4A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B9F6F7-D56C-42EA-849C-804FEBC642A4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C51454-A07F-4FC0-BDC6-02D635996A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9287E9-C005-4585-A938-5765AC55EA5C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8214E9-A64C-4519-8530-DF87C19AE0C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ACF7F96-8EA9-459D-AEC4-69567DAAC09A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844904-E9EB-45E9-8A21-F661107666C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0D2744-6620-471F-9E40-46E19F49B0A8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BD3F85-7A3A-4429-97A0-8A04CAB98A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198E17-9BC9-4506-B577-7CB87D78E4DB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F7052-CE93-4577-8111-7FB4AEDED3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D5CD7D-89C3-421C-AD09-904DD9FDB6AA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2B8B91-AFF8-495F-8DC2-2D86820E75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C3E737F-2378-4FD9-A411-0DD73ECB23C6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3941E8-501B-4614-8AC8-2466F67BE69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C78461-1634-4FD5-833E-1CB821BD127B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8318E6-7B3D-49E1-A804-41A2289191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B9429C1-9292-4BEB-A675-D52EB6F2E131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C8784B-9B05-4118-B083-878EEEC57F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77840F-CE8B-4965-810A-FD4597394E93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CBF94D-AE84-42AE-84BF-772099C544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8C10F31-5DDA-4CB3-8031-E2238850DCB0}" type="datetimeFigureOut">
              <a:rPr lang="ru-RU" smtClean="0"/>
              <a:pPr>
                <a:defRPr/>
              </a:pPr>
              <a:t>09.02.2023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246595C-77E4-4FE4-9830-D01956165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fu25/168@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Заголовок 1"/>
          <p:cNvSpPr>
            <a:spLocks noGrp="1"/>
          </p:cNvSpPr>
          <p:nvPr>
            <p:ph type="ctrTitle"/>
          </p:nvPr>
        </p:nvSpPr>
        <p:spPr>
          <a:xfrm>
            <a:off x="0" y="1412776"/>
            <a:ext cx="9144000" cy="3430141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ПРОЕКТ БЮДЖЕТА КРАСНОГВАРДЕЙСКОГО СЕЛЬСКОГО ПОСЕЛЕНИЯ КАНЕВСКОГО РАЙОНА</a:t>
            </a:r>
            <a:b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НА 2023 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9000" y="5357813"/>
            <a:ext cx="5114925" cy="1101725"/>
          </a:xfrm>
        </p:spPr>
        <p:txBody>
          <a:bodyPr>
            <a:normAutofit fontScale="92500" lnSpcReduction="20000"/>
          </a:bodyPr>
          <a:lstStyle/>
          <a:p>
            <a:pPr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Администрация Красногвардейского сельского поселения Каневского района</a:t>
            </a:r>
            <a:endParaRPr lang="ru-RU" sz="280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371600" y="274638"/>
            <a:ext cx="7772400" cy="5111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Доходы формирующие муниципальный дорожный фонд, тыс.рублей</a:t>
            </a:r>
            <a:endParaRPr lang="ru-RU" sz="2400" dirty="0"/>
          </a:p>
        </p:txBody>
      </p:sp>
      <p:sp>
        <p:nvSpPr>
          <p:cNvPr id="24579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0" y="714375"/>
            <a:ext cx="9144000" cy="6143625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sz="1600" smtClean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821781" y="785813"/>
            <a:ext cx="4167114" cy="500062"/>
          </a:xfrm>
          <a:prstGeom prst="flowChartAlternateProcess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Акцизы на нефтепродукты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1403648" y="1383225"/>
            <a:ext cx="6336704" cy="2474399"/>
          </a:xfrm>
          <a:prstGeom prst="flowChartAlternateProcess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Размеры дифференцированных нормативов отчислений от акцизов на </a:t>
            </a:r>
            <a:r>
              <a:rPr lang="ru-RU" sz="1400" dirty="0" smtClean="0">
                <a:solidFill>
                  <a:schemeClr val="tx1"/>
                </a:solidFill>
              </a:rPr>
              <a:t>акцизы на автомобильный  </a:t>
            </a:r>
            <a:r>
              <a:rPr lang="ru-RU" sz="1400" dirty="0">
                <a:solidFill>
                  <a:schemeClr val="tx1"/>
                </a:solidFill>
              </a:rPr>
              <a:t>и прямогонный бензин, дизельное топливо, моторные масла для дизельных и (или)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карбюраторных (</a:t>
            </a:r>
            <a:r>
              <a:rPr lang="ru-RU" sz="1400" dirty="0" err="1">
                <a:solidFill>
                  <a:schemeClr val="tx1"/>
                </a:solidFill>
              </a:rPr>
              <a:t>инжекторных</a:t>
            </a:r>
            <a:r>
              <a:rPr lang="ru-RU" sz="1400" dirty="0">
                <a:solidFill>
                  <a:schemeClr val="tx1"/>
                </a:solidFill>
              </a:rPr>
              <a:t>) двигателей, производимые на территории Российской Федерации,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и прогнозируемые налоговые доходы от указанного налога в бюджеты муниципальных образований Краснодарского </a:t>
            </a:r>
            <a:r>
              <a:rPr lang="ru-RU" sz="1400" dirty="0" smtClean="0">
                <a:solidFill>
                  <a:schemeClr val="tx1"/>
                </a:solidFill>
              </a:rPr>
              <a:t>края - 0,0268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1187624" y="4286249"/>
            <a:ext cx="7813501" cy="1374999"/>
          </a:xfrm>
          <a:prstGeom prst="flowChartAlternateProcess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Дорожный фонд </a:t>
            </a:r>
            <a:r>
              <a:rPr lang="ru-RU" sz="1400" b="1" dirty="0" smtClean="0">
                <a:solidFill>
                  <a:schemeClr val="tx1"/>
                </a:solidFill>
              </a:rPr>
              <a:t>1865,40 тыс. руб</a:t>
            </a:r>
            <a:r>
              <a:rPr lang="ru-RU" sz="1400" b="1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Содержимое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altLang="ru-RU" smtClean="0"/>
              <a:t>    </a:t>
            </a:r>
            <a:r>
              <a:rPr lang="ru-RU" altLang="ru-RU" sz="1800" b="1" smtClean="0">
                <a:latin typeface="Times New Roman" pitchFamily="18" charset="0"/>
                <a:cs typeface="Times New Roman" pitchFamily="18" charset="0"/>
              </a:rPr>
              <a:t>Межбюджетные трансферты </a:t>
            </a:r>
            <a:r>
              <a:rPr lang="ru-RU" altLang="ru-RU" sz="1800" smtClean="0">
                <a:latin typeface="Times New Roman" pitchFamily="18" charset="0"/>
                <a:cs typeface="Times New Roman" pitchFamily="18" charset="0"/>
              </a:rPr>
              <a:t>– это денежные средства, перечисляемые из одного бюджета бюджетной системы Российской Федерации другому.</a:t>
            </a:r>
          </a:p>
        </p:txBody>
      </p:sp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Межбюджетные трансферты – основной вид безвозмездных перечислений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88" y="2286000"/>
          <a:ext cx="8358188" cy="4403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9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90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1642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Виды межбюджетных трансфертов</a:t>
                      </a:r>
                      <a:endParaRPr lang="ru-RU" sz="1800" dirty="0"/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Определение </a:t>
                      </a:r>
                      <a:endParaRPr lang="ru-RU" sz="1800" dirty="0"/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1642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Дотации (от лат. «</a:t>
                      </a: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Dotatio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» – дар, пожертвование)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Предоставляются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без определения конкретной цели их использования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800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Субвенции (от лат. «</a:t>
                      </a: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Subvenire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» – приходить на помощь)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Предоставляются на финансирование «переданных» другим публично-правовым образованиям полномочий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1642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Субсидии (от лат. «</a:t>
                      </a:r>
                      <a:r>
                        <a:rPr lang="en-US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Subsidium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» - поддержка)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Предоставляются на условиях долевого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софинансирования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расходов других бюджетов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39" marR="91439" marT="45723" marB="4572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0" y="714375"/>
            <a:ext cx="9144000" cy="614362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altLang="ru-RU" dirty="0" smtClean="0"/>
              <a:t> </a:t>
            </a: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Расходы бюджета -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выплачиваемые из бюджета денежные средства, за исключением средств, являющихся источниками дефицита бюджета.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     Формирование расходов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осуществляется в соответствии с расходными обязательствами, обусловленными установленным законодательством разграничением полномочий, исполнение которых должно происходить в очередном финансовом году за счет средств соответствующих бюджетов.</a:t>
            </a:r>
          </a:p>
          <a:p>
            <a:pPr lvl="1" algn="just" eaLnBrk="1" hangingPunct="1">
              <a:buFont typeface="Wingdings 2" pitchFamily="18" charset="2"/>
              <a:buNone/>
            </a:pP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Принципы формирования расходов бюджета:</a:t>
            </a:r>
          </a:p>
          <a:p>
            <a:pPr lvl="1" algn="just" eaLnBrk="1" hangingPunct="1">
              <a:buFont typeface="Wingdings" pitchFamily="2" charset="2"/>
              <a:buChar char="v"/>
            </a:pPr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по разделам;</a:t>
            </a:r>
          </a:p>
          <a:p>
            <a:pPr lvl="1" algn="just" eaLnBrk="1" hangingPunct="1">
              <a:buFont typeface="Wingdings" pitchFamily="2" charset="2"/>
              <a:buChar char="v"/>
            </a:pPr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по ведомствам;</a:t>
            </a:r>
          </a:p>
          <a:p>
            <a:pPr lvl="1" algn="just" eaLnBrk="1" hangingPunct="1">
              <a:buFont typeface="Wingdings" pitchFamily="2" charset="2"/>
              <a:buChar char="v"/>
            </a:pPr>
            <a:r>
              <a:rPr lang="ru-RU" altLang="ru-RU" sz="1400" dirty="0" smtClean="0">
                <a:latin typeface="Times New Roman" pitchFamily="18" charset="0"/>
                <a:cs typeface="Times New Roman" pitchFamily="18" charset="0"/>
              </a:rPr>
              <a:t>по муниципальным программам Новодеревянковского сельского поселения Каневского района.</a:t>
            </a:r>
          </a:p>
        </p:txBody>
      </p:sp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612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Расходы бюджета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75" y="3857625"/>
            <a:ext cx="8858250" cy="357188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Разделы классификации расходов бюджетов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2875" y="4429125"/>
            <a:ext cx="1000125" cy="9286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01 «Общегосударственные вопросы»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7931152" y="4429125"/>
            <a:ext cx="1069974" cy="928688"/>
          </a:xfrm>
          <a:prstGeom prst="round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schemeClr val="bg1"/>
                </a:solidFill>
              </a:rPr>
              <a:t>08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schemeClr val="bg1"/>
                </a:solidFill>
              </a:rPr>
              <a:t>«Культура , кинематография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85875" y="4429125"/>
            <a:ext cx="1000125" cy="92868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02 «Национальная оборона»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428875" y="4429125"/>
            <a:ext cx="1214438" cy="92868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03 «Национальная безопасность и правоохранительная деятельность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500188" y="5429250"/>
            <a:ext cx="1071562" cy="78581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10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 «Социальная политика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214813" y="4429125"/>
            <a:ext cx="1000125" cy="92868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bg1"/>
                </a:solidFill>
              </a:rPr>
              <a:t>04 «Национальная экономика»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823340" y="4448807"/>
            <a:ext cx="1071562" cy="92868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prstClr val="white"/>
                </a:solidFill>
              </a:rPr>
              <a:t>07 «Образование»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643188" y="5429250"/>
            <a:ext cx="1214437" cy="78581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00" dirty="0">
                <a:solidFill>
                  <a:schemeClr val="tx1"/>
                </a:solidFill>
              </a:rPr>
              <a:t>11 «Физическая культура»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500688" y="4429125"/>
            <a:ext cx="1071562" cy="9286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050" dirty="0">
                <a:solidFill>
                  <a:schemeClr val="tx1"/>
                </a:solidFill>
              </a:rPr>
              <a:t>05 «</a:t>
            </a:r>
            <a:r>
              <a:rPr lang="ru-RU" sz="1000" dirty="0">
                <a:solidFill>
                  <a:schemeClr val="tx1"/>
                </a:solidFill>
              </a:rPr>
              <a:t>Жилищно-коммунальное</a:t>
            </a:r>
            <a:r>
              <a:rPr lang="ru-RU" sz="1050" dirty="0">
                <a:solidFill>
                  <a:schemeClr val="tx1"/>
                </a:solidFill>
              </a:rPr>
              <a:t> хозяйство»</a:t>
            </a: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 rot="5400000">
            <a:off x="8108951" y="4321175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7180263" y="43211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5751513" y="43211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534987" y="4322763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1679576" y="4321175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2894013" y="43211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4608512" y="4322763"/>
            <a:ext cx="214313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608013" y="4821238"/>
            <a:ext cx="1214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1751013" y="4821238"/>
            <a:ext cx="1214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5400000">
            <a:off x="3108325" y="4821238"/>
            <a:ext cx="12144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rot="5400000">
            <a:off x="3535363" y="4822825"/>
            <a:ext cx="12144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4679950" y="4821238"/>
            <a:ext cx="121443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7323932" y="4822031"/>
            <a:ext cx="12128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6038057" y="4822031"/>
            <a:ext cx="12128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0" y="3290888"/>
            <a:ext cx="12684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47800"/>
            <a:ext cx="8501122" cy="4572000"/>
          </a:xfrm>
          <a:ln>
            <a:miter lim="800000"/>
            <a:headEnd/>
            <a:tailEnd/>
          </a:ln>
        </p:spPr>
        <p:txBody>
          <a:bodyPr numCol="2"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600" dirty="0" smtClean="0"/>
              <a:t>  </a:t>
            </a:r>
            <a:r>
              <a:rPr lang="ru-RU" sz="1600" b="1" dirty="0" smtClean="0"/>
              <a:t>При дефицитном бюджете растет долг и (или) снижаются остатки средств (накопления)</a:t>
            </a: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600" b="1" dirty="0" smtClean="0"/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/>
              <a:t>При </a:t>
            </a:r>
            <a:r>
              <a:rPr lang="ru-RU" sz="1600" b="1" dirty="0" err="1" smtClean="0"/>
              <a:t>профицитном</a:t>
            </a:r>
            <a:r>
              <a:rPr lang="ru-RU" sz="1600" b="1" dirty="0" smtClean="0"/>
              <a:t> бюджете снижается долг и (или)растут остатки средств (накопления)</a:t>
            </a:r>
            <a:endParaRPr lang="ru-RU" sz="1600" b="1" dirty="0"/>
          </a:p>
        </p:txBody>
      </p:sp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612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Дефицит и профицит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48" y="1571612"/>
            <a:ext cx="3714776" cy="2857520"/>
          </a:xfrm>
          <a:prstGeom prst="roundRect">
            <a:avLst/>
          </a:prstGeom>
          <a:solidFill>
            <a:srgbClr val="E2C0C3"/>
          </a:solidFill>
          <a:ln w="5715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628" y="1412776"/>
            <a:ext cx="3643338" cy="285752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5715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85786" y="1571612"/>
            <a:ext cx="3571900" cy="428628"/>
          </a:xfrm>
          <a:prstGeom prst="roundRect">
            <a:avLst/>
          </a:prstGeom>
          <a:solidFill>
            <a:srgbClr val="FF0000"/>
          </a:solidFill>
          <a:ln w="38100"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дефицит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72066" y="1500174"/>
            <a:ext cx="3500462" cy="42862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solidFill>
                  <a:schemeClr val="tx1"/>
                </a:solidFill>
              </a:rPr>
              <a:t>профицит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00100" y="2214554"/>
            <a:ext cx="3143272" cy="5715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Накопленные резервы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00100" y="3000372"/>
            <a:ext cx="3143272" cy="71438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Государственный долг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57818" y="2143116"/>
            <a:ext cx="2928958" cy="5715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Накопленные резервы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357818" y="3071810"/>
            <a:ext cx="2928958" cy="64294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Государственный долг</a:t>
            </a:r>
          </a:p>
        </p:txBody>
      </p:sp>
      <p:sp>
        <p:nvSpPr>
          <p:cNvPr id="13" name="Стрелка вниз 12"/>
          <p:cNvSpPr/>
          <p:nvPr/>
        </p:nvSpPr>
        <p:spPr>
          <a:xfrm>
            <a:off x="3571868" y="2357430"/>
            <a:ext cx="285752" cy="285752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трелка вверх 13"/>
          <p:cNvSpPr/>
          <p:nvPr/>
        </p:nvSpPr>
        <p:spPr>
          <a:xfrm>
            <a:off x="3571868" y="3143248"/>
            <a:ext cx="285752" cy="357190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Стрелка вверх 14"/>
          <p:cNvSpPr/>
          <p:nvPr/>
        </p:nvSpPr>
        <p:spPr>
          <a:xfrm>
            <a:off x="7786710" y="2285992"/>
            <a:ext cx="214314" cy="285752"/>
          </a:xfrm>
          <a:prstGeom prst="upArrow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7786710" y="3214686"/>
            <a:ext cx="214314" cy="285752"/>
          </a:xfrm>
          <a:prstGeom prst="downArrow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1000125" y="1143000"/>
            <a:ext cx="7686675" cy="4876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altLang="ru-RU" sz="800" smtClean="0"/>
              <a:t>	</a:t>
            </a:r>
          </a:p>
          <a:p>
            <a:endParaRPr lang="ru-RU" altLang="ru-RU" sz="800" smtClean="0"/>
          </a:p>
          <a:p>
            <a:endParaRPr lang="ru-RU" altLang="ru-RU" sz="800" smtClean="0"/>
          </a:p>
        </p:txBody>
      </p:sp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928688" y="274638"/>
            <a:ext cx="7758112" cy="511175"/>
          </a:xfrm>
        </p:spPr>
        <p:txBody>
          <a:bodyPr>
            <a:normAutofit fontScale="90000"/>
          </a:bodyPr>
          <a:lstStyle/>
          <a:p>
            <a:r>
              <a:rPr lang="ru-RU" altLang="ru-RU" sz="1400" b="1" dirty="0" smtClean="0"/>
              <a:t>Основные показатели социально-экономического развития поселения на 2023-2025 годы</a:t>
            </a:r>
            <a:br>
              <a:rPr lang="ru-RU" altLang="ru-RU" sz="1400" b="1" dirty="0" smtClean="0"/>
            </a:br>
            <a:endParaRPr lang="ru-RU" altLang="ru-RU" sz="1400" dirty="0" smtClean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322030"/>
              </p:ext>
            </p:extLst>
          </p:nvPr>
        </p:nvGraphicFramePr>
        <p:xfrm>
          <a:off x="467544" y="908720"/>
          <a:ext cx="8496944" cy="53961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82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4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49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21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26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44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Показатель, единица измерения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2022год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прогноз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2023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прогноз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2023 </a:t>
                      </a:r>
                      <a:r>
                        <a:rPr lang="ru-RU" sz="1400" dirty="0">
                          <a:effectLst/>
                        </a:rPr>
                        <a:t>год в % к </a:t>
                      </a:r>
                      <a:r>
                        <a:rPr lang="ru-RU" sz="1400" dirty="0" smtClean="0">
                          <a:effectLst/>
                        </a:rPr>
                        <a:t>2022 </a:t>
                      </a:r>
                      <a:r>
                        <a:rPr lang="ru-RU" sz="1400" dirty="0">
                          <a:effectLst/>
                        </a:rPr>
                        <a:t>году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2024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прогноз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2024 </a:t>
                      </a:r>
                      <a:r>
                        <a:rPr lang="ru-RU" sz="1400" dirty="0">
                          <a:effectLst/>
                        </a:rPr>
                        <a:t>год в % к </a:t>
                      </a:r>
                      <a:r>
                        <a:rPr lang="ru-RU" sz="1400" dirty="0" smtClean="0">
                          <a:effectLst/>
                        </a:rPr>
                        <a:t>2023 </a:t>
                      </a:r>
                      <a:r>
                        <a:rPr lang="ru-RU" sz="1400" dirty="0">
                          <a:effectLst/>
                        </a:rPr>
                        <a:t>году</a:t>
                      </a:r>
                      <a:endParaRPr lang="ru-RU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7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Показатель, единица измерения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2023 год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прогноз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2024 год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прогноз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2024 год в % к 2023 году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2025 год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прогноз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Times New Roman"/>
                        </a:rPr>
                        <a:t>2025 год в % к 2024 году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9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Среднегодовая численность постоянного населения – всего,  тыс. чел.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2,525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99,0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2,5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5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Среднедушевой денежный доход на одного жителя, тыс. руб.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101,1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18,8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14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Номинальная начисленная среднемесячная заработная плата, тыс. руб.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21,1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21,2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21,3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14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Среднемесячные доходы занятых в личных подсобных хозяйствах, тыс. руб.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119,0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116,0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5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Прибыль прибыльных предприятий, тыс. рублей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96680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36680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37,9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101680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277,2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61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Объем платных услуг населению, тыс. руб.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125,0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104,0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135,0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103,8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59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Количество организаций, зарегистрированных на территории сельского поселения частной формы собственности, единиц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73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Количество индивидуальных предпринимателей, единиц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Количество субъектов малого предпринимательства в расчете на 1000 человек населения, единиц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Содержимое 2"/>
          <p:cNvSpPr>
            <a:spLocks noGrp="1"/>
          </p:cNvSpPr>
          <p:nvPr>
            <p:ph idx="1"/>
          </p:nvPr>
        </p:nvSpPr>
        <p:spPr>
          <a:xfrm>
            <a:off x="914400" y="1428750"/>
            <a:ext cx="7772400" cy="4591050"/>
          </a:xfrm>
        </p:spPr>
        <p:txBody>
          <a:bodyPr>
            <a:normAutofit/>
          </a:bodyPr>
          <a:lstStyle/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сохранение устойчивости бюджетной системы;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укрепление доходной базы консолидированного бюджета за счет наращивания стабильных доходных источников и мобилизации в бюджет имеющихся резервов;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достижение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целевых показателей указов Президента Российской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Федерации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, в том числе Указа Президента Российской Федерации от 7 мая 2018 года № 204 «О национальных целях и стратегических задачах развития Российской Федерации на период до 2024 года», Послания Президента Российской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Федерации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Федеральному Собранию Российской Федерации </a:t>
            </a:r>
            <a:r>
              <a:rPr lang="ru-RU" sz="1600" dirty="0">
                <a:latin typeface="Times New Roman"/>
                <a:ea typeface="Times New Roman"/>
              </a:rPr>
              <a:t>положений </a:t>
            </a:r>
            <a:r>
              <a:rPr lang="ru-RU" sz="1600" dirty="0" smtClean="0">
                <a:latin typeface="Times New Roman"/>
                <a:ea typeface="Times New Roman"/>
              </a:rPr>
              <a:t>от </a:t>
            </a:r>
            <a:r>
              <a:rPr lang="ru-RU" sz="1600" dirty="0">
                <a:latin typeface="Times New Roman"/>
                <a:ea typeface="Times New Roman"/>
              </a:rPr>
              <a:t>15 января 2020 </a:t>
            </a:r>
            <a:r>
              <a:rPr lang="ru-RU" sz="1600" dirty="0" smtClean="0">
                <a:latin typeface="Times New Roman"/>
                <a:ea typeface="Times New Roman"/>
              </a:rPr>
              <a:t>года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также целей и целевых показателей муниципальных программ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Красногвардейского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сельского поселения Каневского района, сформированными в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 указами;</a:t>
            </a:r>
            <a:endParaRPr lang="ru-RU" alt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приоритетных направлениях расходования средств бюджета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Красногвардейского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сельского поселения Каневского района в очередном финансовом году;</a:t>
            </a:r>
          </a:p>
          <a:p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совершенствовании действующего законодательства Российской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Федерации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о налогах и сборах в части налогов и сборов, формирующих налоговые доходы  бюджета поселения, в пределах компетенции органов местного </a:t>
            </a:r>
            <a:r>
              <a:rPr lang="ru-RU" altLang="ru-RU" sz="1600" dirty="0" smtClean="0">
                <a:latin typeface="Times New Roman" pitchFamily="18" charset="0"/>
                <a:cs typeface="Times New Roman" pitchFamily="18" charset="0"/>
              </a:rPr>
              <a:t>самоуправления Красногвардейского </a:t>
            </a:r>
            <a:r>
              <a:rPr lang="ru-RU" altLang="ru-RU" sz="1600" dirty="0">
                <a:latin typeface="Times New Roman" pitchFamily="18" charset="0"/>
                <a:cs typeface="Times New Roman" pitchFamily="18" charset="0"/>
              </a:rPr>
              <a:t>сельского поселения Каневского района.</a:t>
            </a:r>
          </a:p>
          <a:p>
            <a:pPr marL="0" indent="0">
              <a:buNone/>
            </a:pPr>
            <a:endParaRPr lang="ru-RU" altLang="ru-RU" sz="14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800"/>
          </a:xfrm>
        </p:spPr>
        <p:txBody>
          <a:bodyPr/>
          <a:lstStyle/>
          <a:p>
            <a:pPr algn="ctr">
              <a:defRPr/>
            </a:pPr>
            <a:r>
              <a:rPr lang="ru-RU" sz="1800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Основные задачи и приоритетные направления бюджетной политики Красногвардейского сельского поселения Каневского района на 2023 год</a:t>
            </a:r>
            <a:endParaRPr lang="ru-RU" sz="18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5943455"/>
              </p:ext>
            </p:extLst>
          </p:nvPr>
        </p:nvGraphicFramePr>
        <p:xfrm>
          <a:off x="179512" y="2492889"/>
          <a:ext cx="8568953" cy="37444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81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22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2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22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919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Показатель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2021год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2022 год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2023 год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изменение к предыдущему году, 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64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(отчет)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план*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проект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Доходы, всего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43403,7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15630,9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15076,9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175,9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Налоговые и неналоговые доходы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6987,5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7818,9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7304,4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80,7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Безвозмездные поступления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36416,2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7772,5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84492,3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1063,4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7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Расходы, всего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44179,1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16631,4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15076,9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210,0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1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Дефицит (–)/ профицит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-1145,3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-1000,5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Источники финансирования дефицита  бюджета поселения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-1145,3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-1000,5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х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2844" name="Заголовок 1"/>
          <p:cNvSpPr>
            <a:spLocks noGrp="1"/>
          </p:cNvSpPr>
          <p:nvPr>
            <p:ph type="title"/>
          </p:nvPr>
        </p:nvSpPr>
        <p:spPr>
          <a:xfrm>
            <a:off x="1371600" y="266308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Основные характеристики проекта бюджета Красногвардейского сельского поселения Каневского района</a:t>
            </a:r>
            <a:b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ru-RU" sz="1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Проект Решения Совета «О бюджете Красногвардейского сельского поселения Каневского района на 2023 год»</a:t>
            </a:r>
          </a:p>
        </p:txBody>
      </p:sp>
      <p:pic>
        <p:nvPicPr>
          <p:cNvPr id="2050" name="Picture 2" descr="http://www.muravlenko.com/uploads/posts/2011-12/1324612715_2011-10-2020-bjudzh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36712"/>
            <a:ext cx="1714512" cy="171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2837" name="TextBox 5"/>
          <p:cNvSpPr txBox="1">
            <a:spLocks noChangeArrowheads="1"/>
          </p:cNvSpPr>
          <p:nvPr/>
        </p:nvSpPr>
        <p:spPr bwMode="auto">
          <a:xfrm>
            <a:off x="7286625" y="1214438"/>
            <a:ext cx="16430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b="1" dirty="0">
                <a:latin typeface="Cambria" pitchFamily="18" charset="0"/>
              </a:rPr>
              <a:t>тыс. рублей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>
          <a:xfrm>
            <a:off x="1115616" y="-400050"/>
            <a:ext cx="7772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Безвозмездные поступления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11560" y="908720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составе доходов бюджета поселения предусматриваются безвозмездные поступления из бюджетов других уровней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Общая сумма безвозмездных поступлений в 2023г. планируются в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размере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7772,5 тыс. рублей, что составляет 51,55 % от общей суммы запланированных поступлений в бюджет поселения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Субвенции бюджетам субъектов Российской Федерации и муниципальных образований – 259,7 тыс. рублей, из краевого бюджета, из них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субвенции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осуществление полномочий по первичному воинскому учету на территориях, где отсутствуют военные комиссариаты – 255,9 тыс.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субвенции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бюджетам поселений на выполнение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передаваемых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полномочий субъектов Российской Федерации – 3,8 тыс.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бюджета муниципального образования Каневской район (районный бюджет):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Дотации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бюджетам поселений на выравнивание бюджетной обеспеченности на 2023г. в сумме 3040,5 тыс.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межбюджетные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трансферты, передаваемые бюджетам сельских поселений из бюджетов муниципальных районов на осуществление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части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полномочий по решению вопросов местного значения в соответствии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заключенными соглашениями на 2023г. в сумме 31,6 тыс. рублей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Из бюджета Краснодарского края (краевой бюджет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ts val="1200"/>
              </a:lnSpc>
              <a:spcAft>
                <a:spcPts val="0"/>
              </a:spcAft>
              <a:buFontTx/>
              <a:buChar char="-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Дотации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бюджетам поселений на выравнивание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бюджетной</a:t>
            </a:r>
          </a:p>
          <a:p>
            <a:pPr algn="just">
              <a:lnSpc>
                <a:spcPts val="12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обеспеченности на 2023г. в сумме 4440,7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тыс.рублей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Динамика расходов бюджета 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Красногвардейского </a:t>
            </a: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сельского поселения Каневского района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 flipV="1">
            <a:off x="0" y="404664"/>
            <a:ext cx="8424936" cy="2880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308142"/>
              </p:ext>
            </p:extLst>
          </p:nvPr>
        </p:nvGraphicFramePr>
        <p:xfrm>
          <a:off x="323528" y="1772818"/>
          <a:ext cx="8496945" cy="41671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1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2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2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96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38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055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Наименование раздела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Оценка за 2022 год, тыс. руб.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Проект 2023 год,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тыс. руб.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Доля в расходах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2023 год, %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Отклонение 2023 года от 2022 года, тыс. руб.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2023 год к 2022 году, %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Расходы, всего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16631,4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15076,9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100,0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-1554,5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90,7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0100 Общегосударственные вопросы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6433,2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5909,5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39,2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-523,7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91,9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0200 Национальная оборона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309,8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305,9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-3,9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98,7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7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0300 Национальная безопасность и правоохранительная деятельность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10,5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меньше0,1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-5,5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47,6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0400 Национальная экономика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2123,4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1920,1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12,7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-214,6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90,4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0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0500 Жилищно-коммунальное хозяйство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702,6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748,3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45,7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106,5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0700 Образование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15,0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10,0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0,1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-5,0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66,7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0800 Культура, кинематография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6536,8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5710,0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8,9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-826,8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87,4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1000 Социальная политика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458,1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458,1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37,9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0,0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100,0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13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1100 Физическая культура и спорт</a:t>
                      </a:r>
                      <a:endParaRPr lang="ru-RU" sz="1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42,0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10,0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0,1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-32,0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23,8</a:t>
                      </a:r>
                      <a:endParaRPr lang="ru-RU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787208" cy="1224136"/>
          </a:xfrm>
        </p:spPr>
        <p:txBody>
          <a:bodyPr/>
          <a:lstStyle/>
          <a:p>
            <a:pPr algn="ctr"/>
            <a:r>
              <a:rPr lang="ru-RU" altLang="ru-RU" sz="1600" b="1" dirty="0">
                <a:solidFill>
                  <a:schemeClr val="tx1"/>
                </a:solidFill>
              </a:rPr>
              <a:t>Расходы бюджета поселения, осуществляемые </a:t>
            </a:r>
            <a:br>
              <a:rPr lang="ru-RU" altLang="ru-RU" sz="1600" b="1" dirty="0">
                <a:solidFill>
                  <a:schemeClr val="tx1"/>
                </a:solidFill>
              </a:rPr>
            </a:br>
            <a:r>
              <a:rPr lang="ru-RU" altLang="ru-RU" sz="1600" b="1" dirty="0">
                <a:solidFill>
                  <a:schemeClr val="tx1"/>
                </a:solidFill>
              </a:rPr>
              <a:t>в рамках муниципальных программ </a:t>
            </a:r>
            <a:r>
              <a:rPr lang="ru-RU" altLang="ru-RU" sz="1600" b="1" dirty="0" smtClean="0">
                <a:solidFill>
                  <a:schemeClr val="tx1"/>
                </a:solidFill>
              </a:rPr>
              <a:t>Красногвардейского </a:t>
            </a:r>
            <a:r>
              <a:rPr lang="ru-RU" altLang="ru-RU" sz="1600" b="1" dirty="0">
                <a:solidFill>
                  <a:schemeClr val="tx1"/>
                </a:solidFill>
              </a:rPr>
              <a:t>сельского поселения Каневского района</a:t>
            </a:r>
            <a:br>
              <a:rPr lang="ru-RU" altLang="ru-RU" sz="1600" b="1" dirty="0">
                <a:solidFill>
                  <a:schemeClr val="tx1"/>
                </a:solidFill>
              </a:rPr>
            </a:br>
            <a:endParaRPr lang="ru-RU" altLang="ru-RU" sz="1600" b="1" dirty="0" smtClean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0" y="6741367"/>
            <a:ext cx="9144001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90271" y="1556792"/>
            <a:ext cx="8291264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Расходы бюджета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района, осуществляются в рамках муниципальных программ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 и непрограммных мероприятий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района. Муниципальные программы приняты на 2019-2024 годы, без подпрограмм, по основным мероприятиям.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 реализацию 16 муниципальных программ Красногвардейского сельского поселения </a:t>
            </a:r>
            <a:r>
              <a:rPr lang="ru-RU" b="1" i="1" dirty="0" err="1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Каневского</a:t>
            </a:r>
            <a:r>
              <a:rPr lang="ru-RU" b="1" i="1" dirty="0">
                <a:latin typeface="Verdan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района предусмотрено в 2023 году 9849,8 тыс. рублей или 65,3% от общего объема расходов бюджета поселения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447800"/>
            <a:ext cx="8572500" cy="512445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«Бюджет для граждан» познакомит Вас с положениями проекта основного финансового документа Красногвардейского сельского поселения Каневского района – решения Совета Красногвардейского сельского поселения Каневского района о бюджете Красногвардейского сельского поселения Каневского района на 2023год.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Представленная информация предназначена для широкого круга пользователей и будет интересна и полезна всем категориям населения Красногвардейского сельского поселения, так как бюджет поселения затрагивает интересы каждого жителя поселения.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 Граждане – и как  налогоплательщики, и как потребители общественных благ – должны быть уверены в том, что передаваемые ими в распоряжение государства средства используются прозрачно и эффективно, просят конкретные результаты как для общества в целом, так и для каждой семьи, для каждого человека.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      Мы постарались в доступной и понятной для граждан форме показать основные параметры бюджета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Красногвардейског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сельского поселения.</a:t>
            </a:r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Решение Совета              Дорожное хозяйство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Граждане               </a:t>
            </a: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Жилищно-коммунальное хозяйство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БЮДЖЕТ      </a:t>
            </a: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Глава сельского поселения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Финансы            </a:t>
            </a: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Культура  </a:t>
            </a: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Экономика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400" b="1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Предприятия             </a:t>
            </a:r>
            <a:r>
              <a:rPr lang="ru-RU" sz="1400" dirty="0" smtClean="0">
                <a:solidFill>
                  <a:schemeClr val="bg1">
                    <a:lumMod val="6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Социальная политика</a:t>
            </a:r>
          </a:p>
        </p:txBody>
      </p:sp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Что такое «Бюджет для граждан»?</a:t>
            </a:r>
          </a:p>
        </p:txBody>
      </p:sp>
      <p:pic>
        <p:nvPicPr>
          <p:cNvPr id="16388" name="Рисунок 9" descr="бюджет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4857750"/>
            <a:ext cx="1822450" cy="137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Стрелка вправо 10"/>
          <p:cNvSpPr/>
          <p:nvPr/>
        </p:nvSpPr>
        <p:spPr>
          <a:xfrm>
            <a:off x="2857500" y="5429250"/>
            <a:ext cx="928688" cy="1428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Источники внутреннего финансирования дефицита бюджета поселения</a:t>
            </a:r>
            <a:endParaRPr lang="ru-RU" sz="24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Увеличение остатков денежных средств бюджетов – </a:t>
            </a:r>
            <a:r>
              <a:rPr lang="ru-RU" sz="2800" dirty="0" smtClean="0">
                <a:latin typeface="Times New Roman"/>
                <a:ea typeface="Times New Roman"/>
              </a:rPr>
              <a:t>15076,9 </a:t>
            </a:r>
            <a:r>
              <a:rPr lang="ru-RU" sz="2800" dirty="0">
                <a:latin typeface="Times New Roman"/>
                <a:ea typeface="Times New Roman"/>
              </a:rPr>
              <a:t>тыс. рублей;</a:t>
            </a:r>
            <a:endParaRPr lang="ru-RU" sz="2400" dirty="0">
              <a:latin typeface="Times New Roman"/>
              <a:ea typeface="Times New Roman"/>
            </a:endParaRPr>
          </a:p>
          <a:p>
            <a:r>
              <a:rPr lang="ru-RU" sz="2800" dirty="0">
                <a:latin typeface="Times New Roman"/>
                <a:ea typeface="Times New Roman"/>
              </a:rPr>
              <a:t>Уменьшение остатков денежных средств бюджетов – </a:t>
            </a:r>
            <a:r>
              <a:rPr lang="ru-RU" sz="2800" dirty="0" smtClean="0">
                <a:latin typeface="Times New Roman"/>
                <a:ea typeface="Times New Roman"/>
              </a:rPr>
              <a:t>15076,9тыс</a:t>
            </a:r>
            <a:r>
              <a:rPr lang="ru-RU" sz="2800" dirty="0">
                <a:latin typeface="Times New Roman"/>
                <a:ea typeface="Times New Roman"/>
              </a:rPr>
              <a:t>. рублей</a:t>
            </a:r>
            <a:endParaRPr lang="ru-RU" dirty="0"/>
          </a:p>
        </p:txBody>
      </p:sp>
      <p:sp>
        <p:nvSpPr>
          <p:cNvPr id="39938" name="Заголовок 1"/>
          <p:cNvSpPr>
            <a:spLocks noGrp="1"/>
          </p:cNvSpPr>
          <p:nvPr>
            <p:ph type="title"/>
          </p:nvPr>
        </p:nvSpPr>
        <p:spPr>
          <a:xfrm>
            <a:off x="1643063" y="285750"/>
            <a:ext cx="6629400" cy="911002"/>
          </a:xfrm>
        </p:spPr>
        <p:txBody>
          <a:bodyPr>
            <a:normAutofit/>
          </a:bodyPr>
          <a:lstStyle/>
          <a:p>
            <a:pPr algn="ctr"/>
            <a:r>
              <a:rPr lang="ru-RU" altLang="ru-RU" sz="2600" b="1" i="1" dirty="0"/>
              <a:t>Источники внутреннего финансирования дефицита бюджета поселения</a:t>
            </a:r>
            <a:endParaRPr lang="ru-RU" altLang="ru-RU" sz="26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023816"/>
              </p:ext>
            </p:extLst>
          </p:nvPr>
        </p:nvGraphicFramePr>
        <p:xfrm>
          <a:off x="857250" y="1196752"/>
          <a:ext cx="7829550" cy="449770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00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1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73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6007"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Наименование показателя </a:t>
                      </a:r>
                    </a:p>
                  </a:txBody>
                  <a:tcPr marL="9525" marR="9525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 </a:t>
                      </a:r>
                      <a:r>
                        <a:rPr lang="ru-RU" sz="2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01.01.2023 </a:t>
                      </a:r>
                      <a:endParaRPr lang="ru-RU" sz="2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на </a:t>
                      </a:r>
                      <a:r>
                        <a:rPr lang="ru-RU" sz="2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01.01.2024 </a:t>
                      </a:r>
                      <a:endParaRPr lang="ru-RU" sz="2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821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Муниципальный </a:t>
                      </a:r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внутренний долг, всего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3483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Бюджетные кредиты, предоставленные из </a:t>
                      </a:r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районного (краевого) бюджета 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15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Кредиты банков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155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Муниципальные </a:t>
                      </a:r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гарантии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  <a:endParaRPr lang="ru-RU" sz="3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ru-RU" sz="3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0178" name="Заголовок 1"/>
          <p:cNvSpPr>
            <a:spLocks noGrp="1"/>
          </p:cNvSpPr>
          <p:nvPr>
            <p:ph type="title"/>
          </p:nvPr>
        </p:nvSpPr>
        <p:spPr>
          <a:xfrm>
            <a:off x="1000125" y="188640"/>
            <a:ext cx="7686675" cy="720080"/>
          </a:xfrm>
        </p:spPr>
        <p:txBody>
          <a:bodyPr/>
          <a:lstStyle/>
          <a:p>
            <a:pPr algn="ctr"/>
            <a:r>
              <a:rPr lang="ru-RU" altLang="ru-RU" sz="2000" b="1" dirty="0" smtClean="0"/>
              <a:t>Муниципальный долг Красногвардейского</a:t>
            </a:r>
            <a:br>
              <a:rPr lang="ru-RU" altLang="ru-RU" sz="2000" b="1" dirty="0" smtClean="0"/>
            </a:br>
            <a:r>
              <a:rPr lang="ru-RU" altLang="ru-RU" sz="2000" b="1" dirty="0" smtClean="0"/>
              <a:t> сельского поселения Каневского района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>
            <a:spLocks noGrp="1" noChangeArrowheads="1"/>
          </p:cNvSpPr>
          <p:nvPr>
            <p:ph idx="1"/>
          </p:nvPr>
        </p:nvSpPr>
        <p:spPr bwMode="auto">
          <a:xfrm>
            <a:off x="872067" y="1778571"/>
            <a:ext cx="7408333" cy="4347592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Уважаемые </a:t>
            </a: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польз</a:t>
            </a:r>
          </a:p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 smtClean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just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endParaRPr lang="ru-RU" altLang="ru-RU" sz="2000" dirty="0" smtClean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Уважаемые пользователи</a:t>
            </a: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! Направить  свои мнения </a:t>
            </a:r>
            <a:endParaRPr lang="ru-RU" altLang="ru-RU" sz="2000" dirty="0" smtClean="0">
              <a:solidFill>
                <a:srgbClr val="FFFFFF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и </a:t>
            </a: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пожелания по работе  </a:t>
            </a: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рубрики</a:t>
            </a:r>
          </a:p>
          <a:p>
            <a:pPr marL="0" lvl="0" indent="0" algn="ctr" eaLnBrk="1" hangingPunct="1">
              <a:spcBef>
                <a:spcPts val="100"/>
              </a:spcBef>
              <a:buClrTx/>
              <a:buSzTx/>
              <a:buNone/>
            </a:pPr>
            <a:r>
              <a:rPr lang="ru-RU" altLang="ru-RU" sz="2000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“</a:t>
            </a: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Бюджет для граждан” вы</a:t>
            </a:r>
            <a:endParaRPr lang="ru-RU" altLang="ru-RU" sz="2000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можете по электронному адресу</a:t>
            </a:r>
            <a:endParaRPr lang="ru-RU" altLang="ru-RU" sz="2000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ru-RU" sz="2000" u="sng" smtClean="0">
                <a:solidFill>
                  <a:srgbClr val="FFFFFF"/>
                </a:solidFill>
                <a:latin typeface="Constantia" pitchFamily="18" charset="0"/>
                <a:cs typeface="Arial" charset="0"/>
                <a:hlinkClick r:id="rId3"/>
              </a:rPr>
              <a:t>fu25/16</a:t>
            </a:r>
            <a:r>
              <a:rPr lang="ru-RU" altLang="ru-RU" sz="2000" u="sng" dirty="0" smtClean="0">
                <a:solidFill>
                  <a:srgbClr val="FFFFFF"/>
                </a:solidFill>
                <a:latin typeface="Constantia" pitchFamily="18" charset="0"/>
                <a:cs typeface="Arial" charset="0"/>
                <a:hlinkClick r:id="rId3"/>
              </a:rPr>
              <a:t>8</a:t>
            </a:r>
            <a:r>
              <a:rPr lang="en-US" altLang="ru-RU" sz="2000" u="sng" dirty="0" smtClean="0">
                <a:solidFill>
                  <a:srgbClr val="FFFFFF"/>
                </a:solidFill>
                <a:latin typeface="Constantia" pitchFamily="18" charset="0"/>
                <a:cs typeface="Arial" charset="0"/>
                <a:hlinkClick r:id="rId3"/>
              </a:rPr>
              <a:t>@</a:t>
            </a:r>
            <a:r>
              <a:rPr lang="en-US" altLang="ru-RU" sz="2000" u="sng" dirty="0" smtClean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mail.ru</a:t>
            </a:r>
            <a:endParaRPr lang="ru-RU" altLang="ru-RU" sz="2000" u="sng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ru-RU" altLang="ru-RU" sz="2000" dirty="0">
                <a:solidFill>
                  <a:srgbClr val="FFFFFF"/>
                </a:solidFill>
                <a:latin typeface="Constantia" pitchFamily="18" charset="0"/>
                <a:cs typeface="Arial" charset="0"/>
              </a:rPr>
              <a:t>Ждем Ваших вопросов и предложений!</a:t>
            </a:r>
            <a:endParaRPr lang="ru-RU" altLang="ru-RU" sz="2000" dirty="0">
              <a:solidFill>
                <a:prstClr val="black"/>
              </a:solidFill>
              <a:latin typeface="Constantia" pitchFamily="18" charset="0"/>
              <a:cs typeface="Arial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Обратная связь</a:t>
            </a:r>
          </a:p>
        </p:txBody>
      </p:sp>
      <p:sp>
        <p:nvSpPr>
          <p:cNvPr id="5" name="object 2"/>
          <p:cNvSpPr>
            <a:spLocks noChangeArrowheads="1"/>
          </p:cNvSpPr>
          <p:nvPr/>
        </p:nvSpPr>
        <p:spPr bwMode="auto">
          <a:xfrm>
            <a:off x="395536" y="150813"/>
            <a:ext cx="8294688" cy="1261963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lIns="0" tIns="0" rIns="0" bIns="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endParaRPr lang="ru-RU" altLang="ru-RU" sz="3200" dirty="0" smtClean="0">
              <a:solidFill>
                <a:prstClr val="black"/>
              </a:solidFill>
              <a:latin typeface="Calibri" pitchFamily="34" charset="0"/>
            </a:endParaRPr>
          </a:p>
          <a:p>
            <a:pPr algn="ctr" eaLnBrk="1" hangingPunct="1"/>
            <a:r>
              <a:rPr lang="ru-RU" altLang="ru-RU" sz="3200" dirty="0" smtClean="0">
                <a:solidFill>
                  <a:prstClr val="black"/>
                </a:solidFill>
                <a:latin typeface="Calibri" pitchFamily="34" charset="0"/>
              </a:rPr>
              <a:t>ОБРАТНАЯ СВЯЗЬ</a:t>
            </a:r>
          </a:p>
        </p:txBody>
      </p:sp>
    </p:spTree>
    <p:extLst>
      <p:ext uri="{BB962C8B-B14F-4D97-AF65-F5344CB8AC3E}">
        <p14:creationId xmlns:p14="http://schemas.microsoft.com/office/powerpoint/2010/main" val="36281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464344" y="1071565"/>
            <a:ext cx="8501063" cy="5429250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endParaRPr lang="ru-RU" alt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920880" cy="720080"/>
          </a:xfrm>
        </p:spPr>
        <p:txBody>
          <a:bodyPr/>
          <a:lstStyle/>
          <a:p>
            <a:pPr marL="12700" lvl="0" eaLnBrk="1" hangingPunct="1">
              <a:spcBef>
                <a:spcPts val="100"/>
              </a:spcBef>
            </a:pPr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8" name="TextBox 23"/>
          <p:cNvSpPr txBox="1">
            <a:spLocks noChangeArrowheads="1"/>
          </p:cNvSpPr>
          <p:nvPr/>
        </p:nvSpPr>
        <p:spPr bwMode="auto">
          <a:xfrm rot="443141">
            <a:off x="3376045" y="5376833"/>
            <a:ext cx="248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7429" name="TextBox 32"/>
          <p:cNvSpPr txBox="1">
            <a:spLocks noChangeArrowheads="1"/>
          </p:cNvSpPr>
          <p:nvPr/>
        </p:nvSpPr>
        <p:spPr bwMode="auto">
          <a:xfrm>
            <a:off x="6357938" y="39290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>
              <a:latin typeface="Cambria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750"/>
            <a:ext cx="8784976" cy="6470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/>
          </a:p>
          <a:p>
            <a:pPr marL="274320" indent="-27432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/>
          </a:p>
          <a:p>
            <a:pPr marL="274320" indent="-21600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/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без «двойного счета» межбюджетных трансфертов)</a:t>
            </a:r>
          </a:p>
        </p:txBody>
      </p:sp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457200" y="320675"/>
            <a:ext cx="8401050" cy="822325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800" b="1" smtClean="0">
                <a:latin typeface="Times New Roman" pitchFamily="18" charset="0"/>
                <a:cs typeface="Times New Roman" pitchFamily="18" charset="0"/>
              </a:rPr>
              <a:t>Бюджетная система Российской Федерации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1285860"/>
            <a:ext cx="2500330" cy="1357322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Бюджетная система Российской Федерации или «бюджет расширенного правительства» (аналитическая категория)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71868" y="1285860"/>
            <a:ext cx="2286016" cy="1285884"/>
          </a:xfrm>
          <a:prstGeom prst="rect">
            <a:avLst/>
          </a:prstGeom>
          <a:solidFill>
            <a:srgbClr val="7030A0"/>
          </a:solidFill>
          <a:ln>
            <a:solidFill>
              <a:schemeClr val="accent2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Консолидированный бюджет Российской Федерации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43702" y="1285860"/>
            <a:ext cx="2357454" cy="1285884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Бюджеты государственных внебюджетных фондов</a:t>
            </a:r>
          </a:p>
        </p:txBody>
      </p:sp>
      <p:sp>
        <p:nvSpPr>
          <p:cNvPr id="7" name="Овал 6"/>
          <p:cNvSpPr/>
          <p:nvPr/>
        </p:nvSpPr>
        <p:spPr>
          <a:xfrm>
            <a:off x="2786063" y="1643063"/>
            <a:ext cx="714375" cy="71437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+</a:t>
            </a:r>
          </a:p>
        </p:txBody>
      </p:sp>
      <p:sp>
        <p:nvSpPr>
          <p:cNvPr id="8" name="Овал 7"/>
          <p:cNvSpPr/>
          <p:nvPr/>
        </p:nvSpPr>
        <p:spPr>
          <a:xfrm>
            <a:off x="5929313" y="1643063"/>
            <a:ext cx="642937" cy="6429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447" name="TextBox 12"/>
          <p:cNvSpPr txBox="1">
            <a:spLocks noChangeArrowheads="1"/>
          </p:cNvSpPr>
          <p:nvPr/>
        </p:nvSpPr>
        <p:spPr bwMode="auto">
          <a:xfrm>
            <a:off x="6000750" y="1500188"/>
            <a:ext cx="5000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4800">
                <a:latin typeface="Cambria" pitchFamily="18" charset="0"/>
              </a:rPr>
              <a:t>+</a:t>
            </a:r>
          </a:p>
        </p:txBody>
      </p:sp>
      <p:sp>
        <p:nvSpPr>
          <p:cNvPr id="18448" name="TextBox 13"/>
          <p:cNvSpPr txBox="1">
            <a:spLocks noChangeArrowheads="1"/>
          </p:cNvSpPr>
          <p:nvPr/>
        </p:nvSpPr>
        <p:spPr bwMode="auto">
          <a:xfrm>
            <a:off x="2928938" y="1571625"/>
            <a:ext cx="42862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altLang="ru-RU" sz="4000">
                <a:latin typeface="Cambria" pitchFamily="18" charset="0"/>
              </a:rPr>
              <a:t>=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14282" y="3214686"/>
            <a:ext cx="2500330" cy="85725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Федеральный бюджет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3571868" y="3143248"/>
            <a:ext cx="2286016" cy="928694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Консолидированные бюджеты субъектов Российской Федерации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143636" y="3000372"/>
            <a:ext cx="1428760" cy="121444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Государственные внебюджетные фонды Российской Федерации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643834" y="3000372"/>
            <a:ext cx="1357322" cy="121444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</a:rPr>
              <a:t>Территориальные фонды обязательного медицинского страхования</a:t>
            </a:r>
          </a:p>
        </p:txBody>
      </p:sp>
      <p:sp>
        <p:nvSpPr>
          <p:cNvPr id="49" name="Стрелка вверх 48"/>
          <p:cNvSpPr/>
          <p:nvPr/>
        </p:nvSpPr>
        <p:spPr>
          <a:xfrm>
            <a:off x="4714876" y="2571744"/>
            <a:ext cx="214314" cy="571504"/>
          </a:xfrm>
          <a:prstGeom prst="upArrow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Стрелка вверх 49"/>
          <p:cNvSpPr/>
          <p:nvPr/>
        </p:nvSpPr>
        <p:spPr>
          <a:xfrm>
            <a:off x="6786578" y="2571744"/>
            <a:ext cx="285752" cy="428628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Стрелка вверх 51"/>
          <p:cNvSpPr/>
          <p:nvPr/>
        </p:nvSpPr>
        <p:spPr>
          <a:xfrm>
            <a:off x="8215338" y="2571744"/>
            <a:ext cx="285752" cy="428628"/>
          </a:xfrm>
          <a:prstGeom prst="up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Стрелка углом вверх 61"/>
          <p:cNvSpPr/>
          <p:nvPr/>
        </p:nvSpPr>
        <p:spPr>
          <a:xfrm>
            <a:off x="1357290" y="2571744"/>
            <a:ext cx="3143272" cy="500066"/>
          </a:xfrm>
          <a:prstGeom prst="bent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3" name="Блок-схема: процесс 62"/>
          <p:cNvSpPr/>
          <p:nvPr/>
        </p:nvSpPr>
        <p:spPr>
          <a:xfrm>
            <a:off x="1357290" y="3000372"/>
            <a:ext cx="142876" cy="285752"/>
          </a:xfrm>
          <a:prstGeom prst="flowChartProcess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Блок-схема: процесс 63"/>
          <p:cNvSpPr/>
          <p:nvPr/>
        </p:nvSpPr>
        <p:spPr>
          <a:xfrm>
            <a:off x="214282" y="4500570"/>
            <a:ext cx="2500330" cy="1000132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Бюджеты субъектов Российской Федерации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</a:rPr>
              <a:t>(региональные бюджеты)</a:t>
            </a:r>
          </a:p>
        </p:txBody>
      </p:sp>
      <p:sp>
        <p:nvSpPr>
          <p:cNvPr id="66" name="Прямоугольник 65"/>
          <p:cNvSpPr/>
          <p:nvPr/>
        </p:nvSpPr>
        <p:spPr>
          <a:xfrm>
            <a:off x="3571868" y="4500570"/>
            <a:ext cx="2286016" cy="1143008"/>
          </a:xfrm>
          <a:prstGeom prst="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500" b="1" dirty="0"/>
              <a:t>Консолидированные бюджеты муниципальных районов</a:t>
            </a:r>
          </a:p>
        </p:txBody>
      </p:sp>
      <p:sp>
        <p:nvSpPr>
          <p:cNvPr id="67" name="Блок-схема: процесс 66"/>
          <p:cNvSpPr/>
          <p:nvPr/>
        </p:nvSpPr>
        <p:spPr>
          <a:xfrm>
            <a:off x="6715140" y="4500570"/>
            <a:ext cx="2286016" cy="928694"/>
          </a:xfrm>
          <a:prstGeom prst="flowChartProcess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Бюджеты городских округов</a:t>
            </a:r>
          </a:p>
        </p:txBody>
      </p:sp>
      <p:sp>
        <p:nvSpPr>
          <p:cNvPr id="68" name="Прямоугольник 67"/>
          <p:cNvSpPr/>
          <p:nvPr/>
        </p:nvSpPr>
        <p:spPr>
          <a:xfrm>
            <a:off x="785786" y="6072206"/>
            <a:ext cx="2214578" cy="571504"/>
          </a:xfrm>
          <a:prstGeom prst="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Бюджеты районов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6429388" y="6000768"/>
            <a:ext cx="2031044" cy="524576"/>
          </a:xfrm>
          <a:prstGeom prst="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</a:rPr>
              <a:t>Бюджеты поселений</a:t>
            </a:r>
          </a:p>
        </p:txBody>
      </p:sp>
      <p:sp>
        <p:nvSpPr>
          <p:cNvPr id="70" name="Стрелка вверх 69"/>
          <p:cNvSpPr/>
          <p:nvPr/>
        </p:nvSpPr>
        <p:spPr>
          <a:xfrm>
            <a:off x="4786314" y="4071942"/>
            <a:ext cx="214314" cy="428628"/>
          </a:xfrm>
          <a:prstGeom prst="upArrow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" name="Стрелка углом вверх 70"/>
          <p:cNvSpPr/>
          <p:nvPr/>
        </p:nvSpPr>
        <p:spPr>
          <a:xfrm>
            <a:off x="1285852" y="4071942"/>
            <a:ext cx="3143272" cy="285752"/>
          </a:xfrm>
          <a:prstGeom prst="bentUpArrow">
            <a:avLst/>
          </a:prstGeom>
          <a:solidFill>
            <a:srgbClr val="92D050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8" name="Блок-схема: процесс 77"/>
          <p:cNvSpPr/>
          <p:nvPr/>
        </p:nvSpPr>
        <p:spPr>
          <a:xfrm>
            <a:off x="1285852" y="4357694"/>
            <a:ext cx="71438" cy="142876"/>
          </a:xfrm>
          <a:prstGeom prst="flowChartProcess">
            <a:avLst/>
          </a:prstGeom>
          <a:solidFill>
            <a:srgbClr val="92D050"/>
          </a:solidFill>
          <a:ln>
            <a:solidFill>
              <a:srgbClr val="92D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9" name="Блок-схема: процесс 78"/>
          <p:cNvSpPr/>
          <p:nvPr/>
        </p:nvSpPr>
        <p:spPr>
          <a:xfrm>
            <a:off x="7500958" y="4286256"/>
            <a:ext cx="71438" cy="214314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0" name="Блок-схема: процесс 79"/>
          <p:cNvSpPr/>
          <p:nvPr/>
        </p:nvSpPr>
        <p:spPr>
          <a:xfrm>
            <a:off x="5286380" y="4286256"/>
            <a:ext cx="2214578" cy="71438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1" name="Стрелка вверх 80"/>
          <p:cNvSpPr/>
          <p:nvPr/>
        </p:nvSpPr>
        <p:spPr>
          <a:xfrm>
            <a:off x="5214942" y="4071942"/>
            <a:ext cx="142876" cy="285752"/>
          </a:xfrm>
          <a:prstGeom prst="upArrow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3" name="Стрелка углом вверх 82"/>
          <p:cNvSpPr/>
          <p:nvPr/>
        </p:nvSpPr>
        <p:spPr>
          <a:xfrm>
            <a:off x="2000232" y="5643578"/>
            <a:ext cx="2357454" cy="285752"/>
          </a:xfrm>
          <a:prstGeom prst="bentUpArrow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4" name="Блок-схема: процесс 83"/>
          <p:cNvSpPr/>
          <p:nvPr/>
        </p:nvSpPr>
        <p:spPr>
          <a:xfrm>
            <a:off x="1928794" y="5857892"/>
            <a:ext cx="71438" cy="214314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5" name="Блок-схема: процесс 84"/>
          <p:cNvSpPr/>
          <p:nvPr/>
        </p:nvSpPr>
        <p:spPr>
          <a:xfrm>
            <a:off x="5143504" y="5857892"/>
            <a:ext cx="2571768" cy="71438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6" name="Блок-схема: процесс 85"/>
          <p:cNvSpPr/>
          <p:nvPr/>
        </p:nvSpPr>
        <p:spPr>
          <a:xfrm>
            <a:off x="7643834" y="5857892"/>
            <a:ext cx="71438" cy="142876"/>
          </a:xfrm>
          <a:prstGeom prst="flowChartProcess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Стрелка вверх 86"/>
          <p:cNvSpPr/>
          <p:nvPr/>
        </p:nvSpPr>
        <p:spPr>
          <a:xfrm>
            <a:off x="5072066" y="5643578"/>
            <a:ext cx="142876" cy="285752"/>
          </a:xfrm>
          <a:prstGeom prst="upArrow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7931224" cy="1417638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На чем основано составление проекта бюджета Красногвардейского сельского поселения Каневского района</a:t>
            </a:r>
          </a:p>
        </p:txBody>
      </p:sp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428596" y="1714488"/>
            <a:ext cx="8501122" cy="1071570"/>
          </a:xfrm>
          <a:prstGeom prst="round2Same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/>
              <a:t>Составление проекта бюджета  </a:t>
            </a:r>
            <a:r>
              <a:rPr lang="ru-RU" sz="3200" dirty="0" smtClean="0"/>
              <a:t>основывается </a:t>
            </a:r>
            <a:r>
              <a:rPr lang="ru-RU" sz="3200" dirty="0"/>
              <a:t>на: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3429000"/>
            <a:ext cx="2714644" cy="307183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Прогнозе социально – экономического развития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Красногвардейского сельского поселения Каневского района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86116" y="3429000"/>
            <a:ext cx="2786082" cy="300039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Основных направлениях налоговой и бюджетной политики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9388" y="3429000"/>
            <a:ext cx="2500330" cy="307183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Муниципальных программах 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Красногвардейского сельского поселения Каневского района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8596" y="2857496"/>
            <a:ext cx="2714644" cy="500066"/>
          </a:xfrm>
          <a:prstGeom prst="roundRect">
            <a:avLst/>
          </a:prstGeom>
          <a:solidFill>
            <a:schemeClr val="accent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1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357554" y="2857496"/>
            <a:ext cx="2714644" cy="500066"/>
          </a:xfrm>
          <a:prstGeom prst="roundRect">
            <a:avLst/>
          </a:prstGeom>
          <a:solidFill>
            <a:schemeClr val="accent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2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286512" y="2857496"/>
            <a:ext cx="2643206" cy="428628"/>
          </a:xfrm>
          <a:prstGeom prst="roundRect">
            <a:avLst/>
          </a:prstGeom>
          <a:solidFill>
            <a:schemeClr val="accent2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ln>
            <a:miter lim="800000"/>
            <a:headEnd/>
            <a:tailEnd/>
          </a:ln>
        </p:spPr>
        <p:txBody>
          <a:bodyPr numCol="2">
            <a:normAutofit/>
          </a:bodyPr>
          <a:lstStyle/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800" b="1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Утверждение бюджета очередного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Исполнение бюджета в текущем году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самоуправления: администрация, финансовые органы)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Формирование отчета об исполнении бюджета предыдущего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Утверждение отчета об исполнении бюджета предыдущего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(законодательные, представительные 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Составление проекта бюджета очередного года 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Рассмотрение проекта бюджета очередного года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(законодательные , представительные органы местного самоуправления)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принятие Решения Совета Красногвардейского сельского поселения Каневского района о бюджете на очередной финансовый год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получение доходов бюджета и распределение бюджетных средств в соответствии с решением о бюджете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принятие решения об исполнении бюджета за отчетный финансовый период</a:t>
            </a: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ru-RU" sz="12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74320" indent="-274320" algn="ctr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- подготовка экономического обоснования доходов и расходов бюджета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eaLnBrk="1" hangingPunct="1"/>
            <a:r>
              <a:rPr lang="ru-RU" altLang="ru-RU" sz="3200" b="1" smtClean="0">
                <a:latin typeface="Times New Roman" pitchFamily="18" charset="0"/>
                <a:cs typeface="Times New Roman" pitchFamily="18" charset="0"/>
              </a:rPr>
              <a:t>Бюджетный процесс – ежегодное формирование и исполнение бюджета</a:t>
            </a:r>
          </a:p>
        </p:txBody>
      </p:sp>
      <p:sp>
        <p:nvSpPr>
          <p:cNvPr id="8" name="Стрелка вправо 7"/>
          <p:cNvSpPr/>
          <p:nvPr/>
        </p:nvSpPr>
        <p:spPr>
          <a:xfrm>
            <a:off x="3786188" y="1857375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786188" y="2714625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3786188" y="4643438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3786188" y="5429250"/>
            <a:ext cx="500062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altLang="ru-RU" dirty="0" smtClean="0"/>
          </a:p>
          <a:p>
            <a:pPr eaLnBrk="1" hangingPunct="1">
              <a:buFont typeface="Wingdings 2" pitchFamily="18" charset="2"/>
              <a:buNone/>
            </a:pPr>
            <a:endParaRPr lang="ru-RU" altLang="ru-RU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altLang="ru-RU" sz="2400" b="1" dirty="0" smtClean="0">
                <a:latin typeface="Times New Roman" pitchFamily="18" charset="0"/>
                <a:cs typeface="Times New Roman" pitchFamily="18" charset="0"/>
              </a:rPr>
              <a:t>Доходы бюджета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– это безвозмездные и безвозвратные 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поступления денежных средств в бюджет.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8261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Доходы бюджета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428860" y="1785926"/>
            <a:ext cx="4572032" cy="785818"/>
          </a:xfrm>
          <a:prstGeom prst="round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Доходы бюджета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20" y="3000372"/>
            <a:ext cx="2714644" cy="571504"/>
          </a:xfrm>
          <a:prstGeom prst="round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Налоговые доходы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57554" y="3000372"/>
            <a:ext cx="2786082" cy="57150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Неналоговые доходы</a:t>
            </a: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500826" y="3000372"/>
            <a:ext cx="2428892" cy="57150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Безвозмездные поступления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571625" y="2786063"/>
            <a:ext cx="6143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7608888" y="289242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4429919" y="2785269"/>
            <a:ext cx="428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1464469" y="2893219"/>
            <a:ext cx="2143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Блок-схема: альтернативный процесс 34"/>
          <p:cNvSpPr/>
          <p:nvPr/>
        </p:nvSpPr>
        <p:spPr>
          <a:xfrm>
            <a:off x="8057" y="3501008"/>
            <a:ext cx="2714644" cy="307183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Поступления от уплаты налогов, установленных Налоговым кодексом Российской Федерации, 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акцизы</a:t>
            </a: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налог на доходы физических лиц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земельный налог;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Налог на имущество физических лиц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ЕСХН и другие</a:t>
            </a:r>
            <a:endParaRPr lang="ru-RU" sz="1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Блок-схема: альтернативный процесс 35"/>
          <p:cNvSpPr/>
          <p:nvPr/>
        </p:nvSpPr>
        <p:spPr>
          <a:xfrm>
            <a:off x="3428992" y="3643314"/>
            <a:ext cx="2714644" cy="307183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Поступления от уплаты других пошлин и сборов, установленных законодательством, а также штрафов за нарушение законодательства, </a:t>
            </a: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например: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доходы от использования муниципального имущества и земли;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штрафные санкции;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другие. </a:t>
            </a:r>
          </a:p>
        </p:txBody>
      </p:sp>
      <p:sp>
        <p:nvSpPr>
          <p:cNvPr id="37" name="Блок-схема: альтернативный процесс 36"/>
          <p:cNvSpPr/>
          <p:nvPr/>
        </p:nvSpPr>
        <p:spPr>
          <a:xfrm>
            <a:off x="6500826" y="3643314"/>
            <a:ext cx="2428892" cy="3071834"/>
          </a:xfrm>
          <a:prstGeom prst="flowChartAlternate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Поступления от других бюджетов бюджетной системы (межбюджетные трансферты), организаций, граждан (кроме налоговых и неналоговых доходов).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0" y="1000125"/>
            <a:ext cx="9144000" cy="5857875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altLang="ru-RU" smtClean="0"/>
              <a:t>    </a:t>
            </a:r>
            <a:r>
              <a:rPr lang="ru-RU" altLang="ru-RU" b="1" smtClean="0"/>
              <a:t>Налог - </a:t>
            </a:r>
            <a:r>
              <a:rPr lang="ru-RU" altLang="ru-RU" sz="1600" b="1" smtClean="0"/>
              <a:t>обязательный, индивидуально безвозмездный платеж, взимаемый с организаций и физических лиц в форме отчуждения принадлежащих им на праве собственности, хозяйственного ведения или оперативного управления денежных средств в целях финансового обеспечения деятельности государства и (или) муниципальных образований.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ru-RU" altLang="ru-RU" sz="1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УСТАНОВЛЕНЫ НАЛОГОВЫМ КОДЕКСОМ РОССИЙСКОЙ ФЕДЕРАЦИИ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altLang="ru-RU" sz="1600" b="1" smtClean="0"/>
          </a:p>
        </p:txBody>
      </p:sp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25487"/>
          </a:xfrm>
        </p:spPr>
        <p:txBody>
          <a:bodyPr>
            <a:normAutofit/>
          </a:bodyPr>
          <a:lstStyle/>
          <a:p>
            <a:pPr algn="ctr" eaLnBrk="1" hangingPunct="1"/>
            <a:r>
              <a:rPr lang="ru-RU" altLang="ru-RU" sz="2400" b="1" smtClean="0">
                <a:latin typeface="Times New Roman" pitchFamily="18" charset="0"/>
                <a:cs typeface="Times New Roman" pitchFamily="18" charset="0"/>
              </a:rPr>
              <a:t>Федеральные, региональные и местные налоги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14678" y="2428868"/>
            <a:ext cx="2857520" cy="42862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Виды налогов</a:t>
            </a: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428596" y="2857496"/>
            <a:ext cx="2000264" cy="357190"/>
          </a:xfrm>
          <a:prstGeom prst="flowChart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Федеральные</a:t>
            </a: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3714744" y="3071810"/>
            <a:ext cx="2071702" cy="357190"/>
          </a:xfrm>
          <a:prstGeom prst="flowChart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Региональные</a:t>
            </a: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6858016" y="2857496"/>
            <a:ext cx="2071702" cy="357190"/>
          </a:xfrm>
          <a:prstGeom prst="flowChartProcess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Местные</a:t>
            </a:r>
          </a:p>
        </p:txBody>
      </p:sp>
      <p:cxnSp>
        <p:nvCxnSpPr>
          <p:cNvPr id="11" name="Прямая со стрелкой 10"/>
          <p:cNvCxnSpPr>
            <a:stCxn id="0" idx="1"/>
          </p:cNvCxnSpPr>
          <p:nvPr/>
        </p:nvCxnSpPr>
        <p:spPr>
          <a:xfrm rot="10800000" flipV="1">
            <a:off x="2428875" y="2638425"/>
            <a:ext cx="785813" cy="219075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4608512" y="2963863"/>
            <a:ext cx="214313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0" idx="3"/>
          </p:cNvCxnSpPr>
          <p:nvPr/>
        </p:nvCxnSpPr>
        <p:spPr>
          <a:xfrm>
            <a:off x="6072188" y="2643188"/>
            <a:ext cx="785812" cy="214312"/>
          </a:xfrm>
          <a:prstGeom prst="straightConnector1">
            <a:avLst/>
          </a:prstGeom>
          <a:ln cap="sq" cmpd="sng">
            <a:solidFill>
              <a:srgbClr val="002060">
                <a:alpha val="81000"/>
              </a:srgb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214313" y="4000500"/>
            <a:ext cx="2857500" cy="2714625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и обязательные к уплате на всей территории Российской Федерации,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например: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dirty="0">
                <a:solidFill>
                  <a:schemeClr val="tx1"/>
                </a:solidFill>
              </a:rPr>
              <a:t> </a:t>
            </a:r>
            <a:r>
              <a:rPr lang="ru-RU" sz="1600" b="1" dirty="0">
                <a:solidFill>
                  <a:schemeClr val="tx1"/>
                </a:solidFill>
              </a:rPr>
              <a:t>Налог на прибыль организаций;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 Налог на доходы физических лиц;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 Акцизы.</a:t>
            </a:r>
          </a:p>
        </p:txBody>
      </p:sp>
      <p:sp>
        <p:nvSpPr>
          <p:cNvPr id="27" name="Блок-схема: альтернативный процесс 26"/>
          <p:cNvSpPr/>
          <p:nvPr/>
        </p:nvSpPr>
        <p:spPr>
          <a:xfrm>
            <a:off x="3286125" y="4000500"/>
            <a:ext cx="2786063" cy="2714625"/>
          </a:xfrm>
          <a:prstGeom prst="flowChartAlternateProcess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solidFill>
                  <a:schemeClr val="tx1"/>
                </a:solidFill>
              </a:rPr>
              <a:t>и законами субъектов Российской Федерации и обязательны к уплате на соответствующих территориях субъектов РФ , например: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Налог на имущество организаций;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Транспортный налог.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600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ru-RU" sz="1600" b="1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8" name="Блок-схема: альтернативный процесс 27"/>
          <p:cNvSpPr/>
          <p:nvPr/>
        </p:nvSpPr>
        <p:spPr>
          <a:xfrm>
            <a:off x="6286500" y="4000500"/>
            <a:ext cx="2714625" cy="2714625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</a:rPr>
              <a:t>и нормативными актами представительных органов муниципальных образований и обязательны к уплате на территориях соответствующих муниципальных образований, например: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Земельный налог;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1600" b="1" dirty="0">
                <a:solidFill>
                  <a:schemeClr val="tx1"/>
                </a:solidFill>
              </a:rPr>
              <a:t>Налог на имущество физических лиц</a:t>
            </a:r>
            <a:r>
              <a:rPr lang="ru-RU" sz="14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9" name="Стрелка вниз 28"/>
          <p:cNvSpPr/>
          <p:nvPr/>
        </p:nvSpPr>
        <p:spPr>
          <a:xfrm>
            <a:off x="1285875" y="3714750"/>
            <a:ext cx="642938" cy="2143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4357688" y="3714750"/>
            <a:ext cx="571500" cy="2143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Стрелка вниз 30"/>
          <p:cNvSpPr/>
          <p:nvPr/>
        </p:nvSpPr>
        <p:spPr>
          <a:xfrm>
            <a:off x="7286625" y="3714750"/>
            <a:ext cx="428625" cy="2143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572500" cy="5000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88641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/>
                <a:ea typeface="Times New Roman"/>
              </a:rPr>
              <a:t>Проектируемые доходы </a:t>
            </a:r>
            <a:r>
              <a:rPr lang="ru-RU" b="1" dirty="0" smtClean="0">
                <a:latin typeface="Times New Roman"/>
                <a:ea typeface="Times New Roman"/>
              </a:rPr>
              <a:t>Красногвардейского </a:t>
            </a:r>
            <a:r>
              <a:rPr lang="ru-RU" b="1" dirty="0">
                <a:latin typeface="Times New Roman"/>
                <a:ea typeface="Times New Roman"/>
              </a:rPr>
              <a:t>сельского поселения </a:t>
            </a:r>
            <a:r>
              <a:rPr lang="ru-RU" b="1" dirty="0" smtClean="0">
                <a:latin typeface="Times New Roman"/>
                <a:ea typeface="Times New Roman"/>
              </a:rPr>
              <a:t>2023 </a:t>
            </a:r>
            <a:r>
              <a:rPr lang="ru-RU" b="1" dirty="0">
                <a:latin typeface="Times New Roman"/>
                <a:ea typeface="Times New Roman"/>
              </a:rPr>
              <a:t>года в разрезе налоговых и неналоговых доходов, безвозмездных поступлений и в сравнении с </a:t>
            </a:r>
            <a:r>
              <a:rPr lang="ru-RU" b="1" dirty="0" smtClean="0">
                <a:latin typeface="Times New Roman"/>
                <a:ea typeface="Times New Roman"/>
              </a:rPr>
              <a:t>2022 </a:t>
            </a:r>
            <a:r>
              <a:rPr lang="ru-RU" b="1" dirty="0">
                <a:latin typeface="Times New Roman"/>
                <a:ea typeface="Times New Roman"/>
              </a:rPr>
              <a:t>годом </a:t>
            </a:r>
            <a:endParaRPr lang="ru-RU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830333"/>
              </p:ext>
            </p:extLst>
          </p:nvPr>
        </p:nvGraphicFramePr>
        <p:xfrm>
          <a:off x="611560" y="1256030"/>
          <a:ext cx="8280920" cy="5341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9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89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30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57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81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43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897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Показатель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2022 год, тыс. руб. оценка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2023 год, тыс. руб. прогноз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2023 год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 в %</a:t>
                      </a:r>
                      <a:endParaRPr lang="ru-RU" sz="12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к 2022 году, тыс. руб.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Доля в доходах 2023 год, %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50">
                          <a:effectLst/>
                        </a:rPr>
                        <a:t>От</a:t>
                      </a:r>
                      <a:r>
                        <a:rPr lang="ru-RU" sz="1100">
                          <a:effectLst/>
                        </a:rPr>
                        <a:t>клонение </a:t>
                      </a:r>
                      <a:r>
                        <a:rPr lang="ru-RU" sz="1150">
                          <a:effectLst/>
                        </a:rPr>
                        <a:t>2023 года от 2022 года, тыс. руб.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Доходы, всего: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15630,9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+mn-ea"/>
                        </a:rPr>
                        <a:t>15076,9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96,5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-554,0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Налоговые и неналоговые доходы, в том числе: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7818,9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7304,4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93,4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48,4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-514,5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 на доходы физических лиц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1710,0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1751,0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102,4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8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1777,5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1865,4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104,9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12,4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87,5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Единый сельскохозяйственный налог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702,8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480,0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68,3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3,2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-222,8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Налог на имущество физических лиц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621,0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418,0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67,3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2,8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-203,0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Земельный налог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2960,0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2790,0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94,3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18,5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-170,0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Государственная пошлина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18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поступления от использования имущества, находящегося в собственности сельских поселений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22,6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-22,6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доходы от оказания платных услуг (работ)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20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доходы от компенсации затрат бюджетов сельских поселений 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0,0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18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Прочие поступления от денежных взысканий (штрафов) и иных сумм в возмещение ущерба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-25,0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60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Безвозмездные поступления, в том числе:</a:t>
                      </a:r>
                      <a:endParaRPr lang="ru-RU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7812,0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7772,5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99,9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51,6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-39,5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5401</TotalTime>
  <Words>2191</Words>
  <Application>Microsoft Office PowerPoint</Application>
  <PresentationFormat>Экран (4:3)</PresentationFormat>
  <Paragraphs>580</Paragraphs>
  <Slides>22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3" baseType="lpstr">
      <vt:lpstr>Arial</vt:lpstr>
      <vt:lpstr>Calibri</vt:lpstr>
      <vt:lpstr>Cambria</vt:lpstr>
      <vt:lpstr>Candara</vt:lpstr>
      <vt:lpstr>Constantia</vt:lpstr>
      <vt:lpstr>Symbol</vt:lpstr>
      <vt:lpstr>Times New Roman</vt:lpstr>
      <vt:lpstr>Verdana</vt:lpstr>
      <vt:lpstr>Wingdings</vt:lpstr>
      <vt:lpstr>Wingdings 2</vt:lpstr>
      <vt:lpstr>Волна</vt:lpstr>
      <vt:lpstr>БЮДЖЕТ ДЛЯ ГРАЖДАН  НА ПРОЕКТ БЮДЖЕТА КРАСНОГВАРДЕЙСКОГО СЕЛЬСКОГО ПОСЕЛЕНИЯ КАНЕВСКОГО РАЙОНА  НА 2023 ГОД</vt:lpstr>
      <vt:lpstr>Что такое «Бюджет для граждан»?</vt:lpstr>
      <vt:lpstr>Презентация PowerPoint</vt:lpstr>
      <vt:lpstr>Бюджетная система Российской Федерации</vt:lpstr>
      <vt:lpstr>На чем основано составление проекта бюджета Красногвардейского сельского поселения Каневского района</vt:lpstr>
      <vt:lpstr>Бюджетный процесс – ежегодное формирование и исполнение бюджета</vt:lpstr>
      <vt:lpstr>Доходы бюджета</vt:lpstr>
      <vt:lpstr>Федеральные, региональные и местные налоги</vt:lpstr>
      <vt:lpstr>   </vt:lpstr>
      <vt:lpstr>Доходы формирующие муниципальный дорожный фонд, тыс.рублей</vt:lpstr>
      <vt:lpstr>Межбюджетные трансферты – основной вид безвозмездных перечислений</vt:lpstr>
      <vt:lpstr>Расходы бюджета</vt:lpstr>
      <vt:lpstr>Дефицит и профицит</vt:lpstr>
      <vt:lpstr>Основные показатели социально-экономического развития поселения на 2023-2025 годы </vt:lpstr>
      <vt:lpstr>Основные задачи и приоритетные направления бюджетной политики Красногвардейского сельского поселения Каневского района на 2023 год</vt:lpstr>
      <vt:lpstr>Основные характеристики проекта бюджета Красногвардейского сельского поселения Каневского района Проект Решения Совета «О бюджете Красногвардейского сельского поселения Каневского района на 2023 год»</vt:lpstr>
      <vt:lpstr>  Безвозмездные поступления</vt:lpstr>
      <vt:lpstr>Динамика расходов бюджета  Красногвардейского сельского поселения Каневского района</vt:lpstr>
      <vt:lpstr>Расходы бюджета поселения, осуществляемые  в рамках муниципальных программ Красногвардейского сельского поселения Каневского района </vt:lpstr>
      <vt:lpstr>Источники внутреннего финансирования дефицита бюджета поселения</vt:lpstr>
      <vt:lpstr>Муниципальный долг Красногвардейского  сельского поселения Каневского района</vt:lpstr>
      <vt:lpstr>Обратная связь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Фин</dc:creator>
  <cp:lastModifiedBy>Yrist</cp:lastModifiedBy>
  <cp:revision>494</cp:revision>
  <cp:lastPrinted>2016-11-10T14:42:09Z</cp:lastPrinted>
  <dcterms:created xsi:type="dcterms:W3CDTF">2013-11-19T11:05:07Z</dcterms:created>
  <dcterms:modified xsi:type="dcterms:W3CDTF">2023-02-09T11:15:05Z</dcterms:modified>
</cp:coreProperties>
</file>