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FB"/>
    <a:srgbClr val="32323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EE9E-C208-45F4-A869-442E6D4FCB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5101-CF8F-4B96-BC3B-2960EAD09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0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EE9E-C208-45F4-A869-442E6D4FCB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5101-CF8F-4B96-BC3B-2960EAD09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5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EE9E-C208-45F4-A869-442E6D4FCB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5101-CF8F-4B96-BC3B-2960EAD09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63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EE9E-C208-45F4-A869-442E6D4FCB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5101-CF8F-4B96-BC3B-2960EAD09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9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EE9E-C208-45F4-A869-442E6D4FCB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5101-CF8F-4B96-BC3B-2960EAD09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43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EE9E-C208-45F4-A869-442E6D4FCB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5101-CF8F-4B96-BC3B-2960EAD09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4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EE9E-C208-45F4-A869-442E6D4FCB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5101-CF8F-4B96-BC3B-2960EAD09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12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EE9E-C208-45F4-A869-442E6D4FCB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5101-CF8F-4B96-BC3B-2960EAD09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3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EE9E-C208-45F4-A869-442E6D4FCB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5101-CF8F-4B96-BC3B-2960EAD09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10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EE9E-C208-45F4-A869-442E6D4FCB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5101-CF8F-4B96-BC3B-2960EAD09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2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EE9E-C208-45F4-A869-442E6D4FCB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5101-CF8F-4B96-BC3B-2960EAD09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23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EE9E-C208-45F4-A869-442E6D4FCB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95101-CF8F-4B96-BC3B-2960EAD09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58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041" t="5556" r="17187" b="29444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60467" y="4599160"/>
            <a:ext cx="4572000" cy="20370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84356" y="5803271"/>
            <a:ext cx="1837362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3232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Краснодар</a:t>
            </a:r>
            <a:r>
              <a:rPr lang="en-US" b="1" dirty="0" smtClean="0">
                <a:solidFill>
                  <a:srgbClr val="005DF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’24</a:t>
            </a:r>
            <a:endParaRPr lang="ru-RU" b="1" dirty="0">
              <a:solidFill>
                <a:srgbClr val="005DF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7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286" t="19206" r="20079" b="14579"/>
          <a:stretch/>
        </p:blipFill>
        <p:spPr>
          <a:xfrm>
            <a:off x="0" y="740230"/>
            <a:ext cx="11887200" cy="5558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771" y="6299200"/>
            <a:ext cx="874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Методические рекомендации по НДС для УСН от 17.102024 №СД-4-3/11815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Shape 219"/>
          <p:cNvGrpSpPr/>
          <p:nvPr/>
        </p:nvGrpSpPr>
        <p:grpSpPr>
          <a:xfrm>
            <a:off x="-21157" y="-1712"/>
            <a:ext cx="2668004" cy="823959"/>
            <a:chOff x="0" y="0"/>
            <a:chExt cx="2668004" cy="823959"/>
          </a:xfrm>
        </p:grpSpPr>
        <p:sp>
          <p:nvSpPr>
            <p:cNvPr id="10" name="Shape 221"/>
            <p:cNvSpPr/>
            <p:nvPr/>
          </p:nvSpPr>
          <p:spPr>
            <a:xfrm>
              <a:off x="13923" y="1711"/>
              <a:ext cx="2654081" cy="822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sz="2400">
                <a:solidFill>
                  <a:schemeClr val="lt1"/>
                </a:solidFill>
              </a:endParaRPr>
            </a:p>
          </p:txBody>
        </p:sp>
        <p:pic>
          <p:nvPicPr>
            <p:cNvPr id="8" name="Picture 226"/>
            <p:cNvPicPr/>
            <p:nvPr/>
          </p:nvPicPr>
          <p:blipFill>
            <a:blip r:embed="rId3"/>
            <a:srcRect l="15666" t="27412" r="13990" b="24442"/>
            <a:stretch/>
          </p:blipFill>
          <p:spPr>
            <a:xfrm>
              <a:off x="0" y="0"/>
              <a:ext cx="692620" cy="664646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Shape 227"/>
            <p:cNvSpPr txBox="1"/>
            <p:nvPr/>
          </p:nvSpPr>
          <p:spPr>
            <a:xfrm>
              <a:off x="752561" y="213809"/>
              <a:ext cx="1534519" cy="118514"/>
            </a:xfrm>
            <a:prstGeom prst="rect">
              <a:avLst/>
            </a:prstGeom>
            <a:noFill/>
            <a:ln w="9525">
              <a:prstDash val="solid"/>
            </a:ln>
          </p:spPr>
          <p:txBody>
            <a:bodyPr vert="horz" lIns="0" tIns="0" rIns="0" bIns="0">
              <a:noAutofit/>
            </a:bodyPr>
            <a:lstStyle>
              <a:defPPr/>
              <a:lvl1pPr marL="0" lvl="0" indent="0" algn="l">
                <a:lnSpc>
                  <a:spcPct val="125000"/>
                </a:lnSpc>
                <a:spcBef>
                  <a:spcPts val="1200"/>
                </a:spcBef>
                <a:buClr>
                  <a:schemeClr val="accent1"/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1pPr>
              <a:lvl2pPr marL="457200" lvl="1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2pPr>
              <a:lvl3pPr marL="914400" lvl="2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3pPr>
              <a:lvl4pPr marL="1371600" lvl="3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4pPr>
              <a:lvl5pPr marL="1828800" lvl="4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5pPr>
              <a:lvl6pPr marL="2514600" lvl="5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buClr>
                  <a:srgbClr val="A5A5A5"/>
                </a:buClr>
              </a:pPr>
              <a:r>
                <a:rPr lang="ru-RU" sz="1000" b="1" dirty="0">
                  <a:latin typeface="Roboto Condensed"/>
                  <a:ea typeface="Roboto Condensed"/>
                  <a:cs typeface="Roboto Condensed"/>
                </a:rPr>
                <a:t>УФНС РОССИИ 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buClr>
                  <a:srgbClr val="A5A5A5"/>
                </a:buClr>
              </a:pPr>
              <a:r>
                <a:rPr lang="ru-RU" sz="1000" b="1" dirty="0">
                  <a:latin typeface="Roboto Condensed"/>
                  <a:ea typeface="Roboto Condensed"/>
                  <a:cs typeface="Roboto Condensed"/>
                </a:rPr>
                <a:t>ПО КРАСНОДАРСКОМУ КРАЮ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56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-12490" y="1408597"/>
            <a:ext cx="11724268" cy="24981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sz="2400">
              <a:solidFill>
                <a:schemeClr val="lt1"/>
              </a:solidFill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150929" y="1084423"/>
            <a:ext cx="246595" cy="417372"/>
          </a:xfrm>
          <a:custGeom>
            <a:avLst/>
            <a:gdLst>
              <a:gd name="connsiteX0" fmla="*/ 4749366 w 4762500"/>
              <a:gd name="connsiteY0" fmla="*/ 2777534 h 6849340"/>
              <a:gd name="connsiteX1" fmla="*/ 4580029 w 4762500"/>
              <a:gd name="connsiteY1" fmla="*/ 2641906 h 6849340"/>
              <a:gd name="connsiteX2" fmla="*/ 4562780 w 4762500"/>
              <a:gd name="connsiteY2" fmla="*/ 2641906 h 6849340"/>
              <a:gd name="connsiteX3" fmla="*/ 4486736 w 4762500"/>
              <a:gd name="connsiteY3" fmla="*/ 2633282 h 6849340"/>
              <a:gd name="connsiteX4" fmla="*/ 4453026 w 4762500"/>
              <a:gd name="connsiteY4" fmla="*/ 2633282 h 6849340"/>
              <a:gd name="connsiteX5" fmla="*/ 2979984 w 4762500"/>
              <a:gd name="connsiteY5" fmla="*/ 2633282 h 6849340"/>
              <a:gd name="connsiteX6" fmla="*/ 3691026 w 4762500"/>
              <a:gd name="connsiteY6" fmla="*/ 364530 h 6849340"/>
              <a:gd name="connsiteX7" fmla="*/ 3699650 w 4762500"/>
              <a:gd name="connsiteY7" fmla="*/ 347282 h 6849340"/>
              <a:gd name="connsiteX8" fmla="*/ 3614982 w 4762500"/>
              <a:gd name="connsiteY8" fmla="*/ 33701 h 6849340"/>
              <a:gd name="connsiteX9" fmla="*/ 3487987 w 4762500"/>
              <a:gd name="connsiteY9" fmla="*/ 0 h 6849340"/>
              <a:gd name="connsiteX10" fmla="*/ 3284940 w 4762500"/>
              <a:gd name="connsiteY10" fmla="*/ 109754 h 6849340"/>
              <a:gd name="connsiteX11" fmla="*/ 3276316 w 4762500"/>
              <a:gd name="connsiteY11" fmla="*/ 127003 h 6849340"/>
              <a:gd name="connsiteX12" fmla="*/ 1879319 w 4762500"/>
              <a:gd name="connsiteY12" fmla="*/ 1659627 h 6849340"/>
              <a:gd name="connsiteX13" fmla="*/ 1074984 w 4762500"/>
              <a:gd name="connsiteY13" fmla="*/ 2539997 h 6849340"/>
              <a:gd name="connsiteX14" fmla="*/ 76228 w 4762500"/>
              <a:gd name="connsiteY14" fmla="*/ 3640663 h 6849340"/>
              <a:gd name="connsiteX15" fmla="*/ 8808 w 4762500"/>
              <a:gd name="connsiteY15" fmla="*/ 3911909 h 6849340"/>
              <a:gd name="connsiteX16" fmla="*/ 195385 w 4762500"/>
              <a:gd name="connsiteY16" fmla="*/ 4056152 h 6849340"/>
              <a:gd name="connsiteX17" fmla="*/ 212634 w 4762500"/>
              <a:gd name="connsiteY17" fmla="*/ 4064777 h 6849340"/>
              <a:gd name="connsiteX18" fmla="*/ 288678 w 4762500"/>
              <a:gd name="connsiteY18" fmla="*/ 4073401 h 6849340"/>
              <a:gd name="connsiteX19" fmla="*/ 331013 w 4762500"/>
              <a:gd name="connsiteY19" fmla="*/ 4073401 h 6849340"/>
              <a:gd name="connsiteX20" fmla="*/ 1677060 w 4762500"/>
              <a:gd name="connsiteY20" fmla="*/ 4073401 h 6849340"/>
              <a:gd name="connsiteX21" fmla="*/ 1135347 w 4762500"/>
              <a:gd name="connsiteY21" fmla="*/ 6172824 h 6849340"/>
              <a:gd name="connsiteX22" fmla="*/ 1033429 w 4762500"/>
              <a:gd name="connsiteY22" fmla="*/ 6578909 h 6849340"/>
              <a:gd name="connsiteX23" fmla="*/ 1143183 w 4762500"/>
              <a:gd name="connsiteY23" fmla="*/ 6824282 h 6849340"/>
              <a:gd name="connsiteX24" fmla="*/ 1252937 w 4762500"/>
              <a:gd name="connsiteY24" fmla="*/ 6857992 h 6849340"/>
              <a:gd name="connsiteX25" fmla="*/ 1252937 w 4762500"/>
              <a:gd name="connsiteY25" fmla="*/ 6857992 h 6849340"/>
              <a:gd name="connsiteX26" fmla="*/ 1362691 w 4762500"/>
              <a:gd name="connsiteY26" fmla="*/ 6832906 h 6849340"/>
              <a:gd name="connsiteX27" fmla="*/ 1472445 w 4762500"/>
              <a:gd name="connsiteY27" fmla="*/ 6739613 h 6849340"/>
              <a:gd name="connsiteX28" fmla="*/ 4326031 w 4762500"/>
              <a:gd name="connsiteY28" fmla="*/ 3488575 h 6849340"/>
              <a:gd name="connsiteX29" fmla="*/ 4698407 w 4762500"/>
              <a:gd name="connsiteY29" fmla="*/ 3056616 h 6849340"/>
              <a:gd name="connsiteX30" fmla="*/ 4749366 w 4762500"/>
              <a:gd name="connsiteY30" fmla="*/ 2777534 h 6849340"/>
              <a:gd name="connsiteX31" fmla="*/ 4088496 w 4762500"/>
              <a:gd name="connsiteY31" fmla="*/ 3268287 h 6849340"/>
              <a:gd name="connsiteX32" fmla="*/ 1405034 w 4762500"/>
              <a:gd name="connsiteY32" fmla="*/ 6324912 h 6849340"/>
              <a:gd name="connsiteX33" fmla="*/ 1430120 w 4762500"/>
              <a:gd name="connsiteY33" fmla="*/ 6231619 h 6849340"/>
              <a:gd name="connsiteX34" fmla="*/ 1971832 w 4762500"/>
              <a:gd name="connsiteY34" fmla="*/ 4123572 h 6849340"/>
              <a:gd name="connsiteX35" fmla="*/ 1929498 w 4762500"/>
              <a:gd name="connsiteY35" fmla="*/ 3852326 h 6849340"/>
              <a:gd name="connsiteX36" fmla="*/ 1692741 w 4762500"/>
              <a:gd name="connsiteY36" fmla="*/ 3733947 h 6849340"/>
              <a:gd name="connsiteX37" fmla="*/ 389028 w 4762500"/>
              <a:gd name="connsiteY37" fmla="*/ 3733947 h 6849340"/>
              <a:gd name="connsiteX38" fmla="*/ 1295272 w 4762500"/>
              <a:gd name="connsiteY38" fmla="*/ 2735190 h 6849340"/>
              <a:gd name="connsiteX39" fmla="*/ 2099606 w 4762500"/>
              <a:gd name="connsiteY39" fmla="*/ 1854812 h 6849340"/>
              <a:gd name="connsiteX40" fmla="*/ 3301401 w 4762500"/>
              <a:gd name="connsiteY40" fmla="*/ 542475 h 6849340"/>
              <a:gd name="connsiteX41" fmla="*/ 2657780 w 4762500"/>
              <a:gd name="connsiteY41" fmla="*/ 2608188 h 6849340"/>
              <a:gd name="connsiteX42" fmla="*/ 2657780 w 4762500"/>
              <a:gd name="connsiteY42" fmla="*/ 2625437 h 6849340"/>
              <a:gd name="connsiteX43" fmla="*/ 2700114 w 4762500"/>
              <a:gd name="connsiteY43" fmla="*/ 2854348 h 6849340"/>
              <a:gd name="connsiteX44" fmla="*/ 2929026 w 4762500"/>
              <a:gd name="connsiteY44" fmla="*/ 2947641 h 6849340"/>
              <a:gd name="connsiteX45" fmla="*/ 4368357 w 4762500"/>
              <a:gd name="connsiteY45" fmla="*/ 2947641 h 6849340"/>
              <a:gd name="connsiteX46" fmla="*/ 4088496 w 4762500"/>
              <a:gd name="connsiteY46" fmla="*/ 3268287 h 684934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762500"/>
              <a:gd name="ODFBottom" fmla="val 6849340"/>
              <a:gd name="ODFWidth" fmla="val 4762500"/>
              <a:gd name="ODFHeight" fmla="val 6849340"/>
            </a:gdLst>
            <a:ahLst/>
            <a:cxnLst/>
            <a:rect l="OXMLTextRectL" t="OXMLTextRectT" r="OXMLTextRectR" b="OXMLTextRectB"/>
            <a:pathLst>
              <a:path w="4762500" h="6849340">
                <a:moveTo>
                  <a:pt x="4749366" y="2777534"/>
                </a:moveTo>
                <a:cubicBezTo>
                  <a:pt x="4715656" y="2684240"/>
                  <a:pt x="4622363" y="2659155"/>
                  <a:pt x="4580029" y="2641906"/>
                </a:cubicBezTo>
                <a:lnTo>
                  <a:pt x="4562780" y="2641906"/>
                </a:lnTo>
                <a:cubicBezTo>
                  <a:pt x="4537694" y="2633282"/>
                  <a:pt x="4520446" y="2633282"/>
                  <a:pt x="4486736" y="2633282"/>
                </a:cubicBezTo>
                <a:cubicBezTo>
                  <a:pt x="4478111" y="2633282"/>
                  <a:pt x="4469487" y="2633282"/>
                  <a:pt x="4453026" y="2633282"/>
                </a:cubicBezTo>
                <a:lnTo>
                  <a:pt x="2979984" y="2633282"/>
                </a:lnTo>
                <a:lnTo>
                  <a:pt x="3691026" y="364530"/>
                </a:lnTo>
                <a:lnTo>
                  <a:pt x="3699650" y="347282"/>
                </a:lnTo>
                <a:cubicBezTo>
                  <a:pt x="3750609" y="203038"/>
                  <a:pt x="3724736" y="101909"/>
                  <a:pt x="3614982" y="33701"/>
                </a:cubicBezTo>
                <a:cubicBezTo>
                  <a:pt x="3572656" y="8624"/>
                  <a:pt x="3530322" y="0"/>
                  <a:pt x="3487987" y="0"/>
                </a:cubicBezTo>
                <a:cubicBezTo>
                  <a:pt x="3378233" y="0"/>
                  <a:pt x="3318650" y="76044"/>
                  <a:pt x="3284940" y="109754"/>
                </a:cubicBezTo>
                <a:lnTo>
                  <a:pt x="3276316" y="127003"/>
                </a:lnTo>
                <a:cubicBezTo>
                  <a:pt x="2810656" y="634997"/>
                  <a:pt x="2344987" y="1143000"/>
                  <a:pt x="1879319" y="1659627"/>
                </a:cubicBezTo>
                <a:lnTo>
                  <a:pt x="1074984" y="2539997"/>
                </a:lnTo>
                <a:cubicBezTo>
                  <a:pt x="744943" y="2903748"/>
                  <a:pt x="406277" y="3268287"/>
                  <a:pt x="76228" y="3640663"/>
                </a:cubicBezTo>
                <a:cubicBezTo>
                  <a:pt x="16644" y="3700246"/>
                  <a:pt x="-17066" y="3818616"/>
                  <a:pt x="8808" y="3911909"/>
                </a:cubicBezTo>
                <a:cubicBezTo>
                  <a:pt x="42518" y="4005202"/>
                  <a:pt x="135811" y="4038912"/>
                  <a:pt x="195385" y="4056152"/>
                </a:cubicBezTo>
                <a:lnTo>
                  <a:pt x="212634" y="4064777"/>
                </a:lnTo>
                <a:cubicBezTo>
                  <a:pt x="237720" y="4073401"/>
                  <a:pt x="254968" y="4073401"/>
                  <a:pt x="288678" y="4073401"/>
                </a:cubicBezTo>
                <a:cubicBezTo>
                  <a:pt x="297303" y="4073401"/>
                  <a:pt x="305927" y="4073401"/>
                  <a:pt x="331013" y="4073401"/>
                </a:cubicBezTo>
                <a:lnTo>
                  <a:pt x="1677060" y="4073401"/>
                </a:lnTo>
                <a:lnTo>
                  <a:pt x="1135347" y="6172824"/>
                </a:lnTo>
                <a:cubicBezTo>
                  <a:pt x="1101637" y="6299827"/>
                  <a:pt x="1067927" y="6444070"/>
                  <a:pt x="1033429" y="6578909"/>
                </a:cubicBezTo>
                <a:cubicBezTo>
                  <a:pt x="1016180" y="6672202"/>
                  <a:pt x="1075764" y="6781956"/>
                  <a:pt x="1143183" y="6824282"/>
                </a:cubicBezTo>
                <a:cubicBezTo>
                  <a:pt x="1176893" y="6841531"/>
                  <a:pt x="1210603" y="6857992"/>
                  <a:pt x="1252937" y="6857992"/>
                </a:cubicBezTo>
                <a:lnTo>
                  <a:pt x="1252937" y="6857992"/>
                </a:lnTo>
                <a:cubicBezTo>
                  <a:pt x="1286647" y="6857992"/>
                  <a:pt x="1328982" y="6849367"/>
                  <a:pt x="1362691" y="6832906"/>
                </a:cubicBezTo>
                <a:cubicBezTo>
                  <a:pt x="1422275" y="6815657"/>
                  <a:pt x="1447360" y="6773323"/>
                  <a:pt x="1472445" y="6739613"/>
                </a:cubicBezTo>
                <a:lnTo>
                  <a:pt x="4326031" y="3488575"/>
                </a:lnTo>
                <a:cubicBezTo>
                  <a:pt x="4453035" y="3344331"/>
                  <a:pt x="4580029" y="3200868"/>
                  <a:pt x="4698407" y="3056616"/>
                </a:cubicBezTo>
                <a:cubicBezTo>
                  <a:pt x="4749366" y="2980580"/>
                  <a:pt x="4783076" y="2870826"/>
                  <a:pt x="4749366" y="2777534"/>
                </a:cubicBezTo>
                <a:close/>
                <a:moveTo>
                  <a:pt x="4088496" y="3268287"/>
                </a:moveTo>
                <a:lnTo>
                  <a:pt x="1405034" y="6324912"/>
                </a:lnTo>
                <a:cubicBezTo>
                  <a:pt x="1413659" y="6291202"/>
                  <a:pt x="1422283" y="6265329"/>
                  <a:pt x="1430120" y="6231619"/>
                </a:cubicBezTo>
                <a:lnTo>
                  <a:pt x="1971832" y="4123572"/>
                </a:lnTo>
                <a:cubicBezTo>
                  <a:pt x="2005542" y="3987944"/>
                  <a:pt x="1971832" y="3903285"/>
                  <a:pt x="1929498" y="3852326"/>
                </a:cubicBezTo>
                <a:cubicBezTo>
                  <a:pt x="1878539" y="3784906"/>
                  <a:pt x="1793871" y="3742572"/>
                  <a:pt x="1692741" y="3733947"/>
                </a:cubicBezTo>
                <a:lnTo>
                  <a:pt x="389028" y="3733947"/>
                </a:lnTo>
                <a:cubicBezTo>
                  <a:pt x="693984" y="3403906"/>
                  <a:pt x="998940" y="3073865"/>
                  <a:pt x="1295272" y="2735190"/>
                </a:cubicBezTo>
                <a:lnTo>
                  <a:pt x="2099606" y="1854812"/>
                </a:lnTo>
                <a:cubicBezTo>
                  <a:pt x="2497067" y="1414229"/>
                  <a:pt x="2903152" y="973654"/>
                  <a:pt x="3301401" y="542475"/>
                </a:cubicBezTo>
                <a:lnTo>
                  <a:pt x="2657780" y="2608188"/>
                </a:lnTo>
                <a:cubicBezTo>
                  <a:pt x="2657780" y="2608188"/>
                  <a:pt x="2657780" y="2616812"/>
                  <a:pt x="2657780" y="2625437"/>
                </a:cubicBezTo>
                <a:cubicBezTo>
                  <a:pt x="2640531" y="2710105"/>
                  <a:pt x="2657780" y="2786149"/>
                  <a:pt x="2700114" y="2854348"/>
                </a:cubicBezTo>
                <a:cubicBezTo>
                  <a:pt x="2733824" y="2896682"/>
                  <a:pt x="2802032" y="2947641"/>
                  <a:pt x="2929026" y="2947641"/>
                </a:cubicBezTo>
                <a:lnTo>
                  <a:pt x="4368357" y="2947641"/>
                </a:lnTo>
                <a:cubicBezTo>
                  <a:pt x="4275073" y="3056625"/>
                  <a:pt x="4181788" y="3158534"/>
                  <a:pt x="4088496" y="3268287"/>
                </a:cubicBezTo>
                <a:close/>
              </a:path>
            </a:pathLst>
          </a:custGeom>
          <a:solidFill>
            <a:schemeClr val="bg1"/>
          </a:solidFill>
          <a:ln w="8659">
            <a:prstDash val="solid"/>
          </a:ln>
        </p:spPr>
        <p:txBody>
          <a:bodyPr lIns="91440" tIns="45720" rIns="91440" bIns="45720" anchor="ctr"/>
          <a:lstStyle/>
          <a:p>
            <a:endParaRPr sz="2400"/>
          </a:p>
        </p:txBody>
      </p:sp>
      <p:grpSp>
        <p:nvGrpSpPr>
          <p:cNvPr id="219" name="Shape 219"/>
          <p:cNvGrpSpPr/>
          <p:nvPr/>
        </p:nvGrpSpPr>
        <p:grpSpPr>
          <a:xfrm>
            <a:off x="-21157" y="-1712"/>
            <a:ext cx="2668005" cy="823960"/>
            <a:chOff x="0" y="0"/>
            <a:chExt cx="2668005" cy="823960"/>
          </a:xfrm>
        </p:grpSpPr>
        <p:grpSp>
          <p:nvGrpSpPr>
            <p:cNvPr id="220" name="Shape 220"/>
            <p:cNvGrpSpPr/>
            <p:nvPr/>
          </p:nvGrpSpPr>
          <p:grpSpPr>
            <a:xfrm>
              <a:off x="13923" y="1711"/>
              <a:ext cx="2654081" cy="822248"/>
              <a:chOff x="0" y="0"/>
              <a:chExt cx="2654081" cy="822248"/>
            </a:xfrm>
          </p:grpSpPr>
          <p:sp>
            <p:nvSpPr>
              <p:cNvPr id="221" name="Shape 221"/>
              <p:cNvSpPr/>
              <p:nvPr/>
            </p:nvSpPr>
            <p:spPr>
              <a:xfrm>
                <a:off x="0" y="0"/>
                <a:ext cx="2654081" cy="8222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40" tIns="45720" rIns="91440" bIns="45720" anchor="ctr"/>
              <a:lstStyle/>
              <a:p>
                <a:pPr algn="ctr"/>
                <a:endParaRPr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222" name="Shape 222"/>
              <p:cNvSpPr/>
              <p:nvPr/>
            </p:nvSpPr>
            <p:spPr>
              <a:xfrm flipV="1">
                <a:off x="0" y="656115"/>
                <a:ext cx="1170286" cy="1255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hemeClr val="accent1"/>
              </a:fillRef>
              <a:effectRef idx="0">
                <a:scrgbClr r="0" g="0" b="0"/>
              </a:effectRef>
              <a:fontRef idx="none"/>
            </p:style>
          </p:sp>
          <p:sp>
            <p:nvSpPr>
              <p:cNvPr id="223" name="Shape 223"/>
              <p:cNvSpPr/>
              <p:nvPr/>
            </p:nvSpPr>
            <p:spPr>
              <a:xfrm flipV="1">
                <a:off x="1175076" y="164877"/>
                <a:ext cx="607733" cy="492492"/>
              </a:xfrm>
              <a:prstGeom prst="line">
                <a:avLst/>
              </a:prstGeom>
              <a:ln w="9525">
                <a:solidFill>
                  <a:srgbClr val="7F7F7F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hemeClr val="accent1"/>
              </a:fillRef>
              <a:effectRef idx="0">
                <a:scrgbClr r="0" g="0" b="0"/>
              </a:effectRef>
              <a:fontRef idx="none"/>
            </p:style>
          </p:sp>
          <p:sp>
            <p:nvSpPr>
              <p:cNvPr id="224" name="Shape 224"/>
              <p:cNvSpPr/>
              <p:nvPr/>
            </p:nvSpPr>
            <p:spPr>
              <a:xfrm>
                <a:off x="1782810" y="160252"/>
                <a:ext cx="860812" cy="0"/>
              </a:xfrm>
              <a:prstGeom prst="line">
                <a:avLst/>
              </a:prstGeom>
              <a:ln w="9525">
                <a:solidFill>
                  <a:srgbClr val="7F7F7F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hemeClr val="accent1"/>
              </a:fillRef>
              <a:effectRef idx="0">
                <a:scrgbClr r="0" g="0" b="0"/>
              </a:effectRef>
              <a:fontRef idx="none"/>
            </p:style>
          </p:sp>
        </p:grpSp>
        <p:pic>
          <p:nvPicPr>
            <p:cNvPr id="226" name="Picture 226"/>
            <p:cNvPicPr/>
            <p:nvPr/>
          </p:nvPicPr>
          <p:blipFill>
            <a:blip r:embed="rId2"/>
            <a:srcRect l="15666" t="27412" r="13990" b="24442"/>
            <a:stretch/>
          </p:blipFill>
          <p:spPr>
            <a:xfrm>
              <a:off x="0" y="0"/>
              <a:ext cx="692620" cy="664646"/>
            </a:xfrm>
            <a:prstGeom prst="rect">
              <a:avLst/>
            </a:prstGeom>
            <a:ln>
              <a:noFill/>
            </a:ln>
          </p:spPr>
        </p:pic>
        <p:sp>
          <p:nvSpPr>
            <p:cNvPr id="227" name="Shape 227"/>
            <p:cNvSpPr txBox="1"/>
            <p:nvPr/>
          </p:nvSpPr>
          <p:spPr>
            <a:xfrm>
              <a:off x="752561" y="213809"/>
              <a:ext cx="1534519" cy="118514"/>
            </a:xfrm>
            <a:prstGeom prst="rect">
              <a:avLst/>
            </a:prstGeom>
            <a:noFill/>
            <a:ln w="9525">
              <a:prstDash val="solid"/>
            </a:ln>
          </p:spPr>
          <p:txBody>
            <a:bodyPr vert="horz" lIns="0" tIns="0" rIns="0" bIns="0">
              <a:noAutofit/>
            </a:bodyPr>
            <a:lstStyle>
              <a:defPPr/>
              <a:lvl1pPr marL="0" lvl="0" indent="0" algn="l">
                <a:lnSpc>
                  <a:spcPct val="125000"/>
                </a:lnSpc>
                <a:spcBef>
                  <a:spcPts val="1200"/>
                </a:spcBef>
                <a:buClr>
                  <a:schemeClr val="accent1"/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1pPr>
              <a:lvl2pPr marL="457200" lvl="1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2pPr>
              <a:lvl3pPr marL="914400" lvl="2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3pPr>
              <a:lvl4pPr marL="1371600" lvl="3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4pPr>
              <a:lvl5pPr marL="1828800" lvl="4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5pPr>
              <a:lvl6pPr marL="2514600" lvl="5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buClr>
                  <a:srgbClr val="A5A5A5"/>
                </a:buClr>
              </a:pPr>
              <a:r>
                <a:rPr lang="ru-RU" sz="1000" b="1" dirty="0">
                  <a:latin typeface="Roboto Condensed"/>
                  <a:ea typeface="Roboto Condensed"/>
                  <a:cs typeface="Roboto Condensed"/>
                </a:rPr>
                <a:t>УФНС РОССИИ 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buClr>
                  <a:srgbClr val="A5A5A5"/>
                </a:buClr>
              </a:pPr>
              <a:r>
                <a:rPr lang="ru-RU" sz="1000" b="1" dirty="0">
                  <a:latin typeface="Roboto Condensed"/>
                  <a:ea typeface="Roboto Condensed"/>
                  <a:cs typeface="Roboto Condensed"/>
                </a:rPr>
                <a:t>ПО КРАСНОДАРСКОМУ КРАЮ</a:t>
              </a:r>
            </a:p>
          </p:txBody>
        </p:sp>
      </p:grpSp>
      <p:sp>
        <p:nvSpPr>
          <p:cNvPr id="228" name="Shape 228"/>
          <p:cNvSpPr/>
          <p:nvPr/>
        </p:nvSpPr>
        <p:spPr>
          <a:xfrm>
            <a:off x="11676620" y="3827"/>
            <a:ext cx="514800" cy="6858000"/>
          </a:xfrm>
          <a:custGeom>
            <a:avLst/>
            <a:gdLst>
              <a:gd name="connsiteX0" fmla="*/ 0 w 728132"/>
              <a:gd name="connsiteY0" fmla="*/ 0 h 1193800"/>
              <a:gd name="connsiteX1" fmla="*/ 728132 w 728132"/>
              <a:gd name="connsiteY1" fmla="*/ 0 h 1193800"/>
              <a:gd name="connsiteX2" fmla="*/ 728132 w 728132"/>
              <a:gd name="connsiteY2" fmla="*/ 1193800 h 1193800"/>
              <a:gd name="connsiteX3" fmla="*/ 0 w 728132"/>
              <a:gd name="connsiteY3" fmla="*/ 1193800 h 1193800"/>
              <a:gd name="connsiteX4" fmla="*/ 0 w 728132"/>
              <a:gd name="connsiteY4" fmla="*/ 0 h 1193800"/>
              <a:gd name="connsiteX0" fmla="*/ 0 w 728132"/>
              <a:gd name="connsiteY0" fmla="*/ 0 h 1193800"/>
              <a:gd name="connsiteX1" fmla="*/ 728132 w 728132"/>
              <a:gd name="connsiteY1" fmla="*/ 0 h 1193800"/>
              <a:gd name="connsiteX2" fmla="*/ 728132 w 728132"/>
              <a:gd name="connsiteY2" fmla="*/ 1193800 h 1193800"/>
              <a:gd name="connsiteX3" fmla="*/ 8467 w 728132"/>
              <a:gd name="connsiteY3" fmla="*/ 609600 h 1193800"/>
              <a:gd name="connsiteX4" fmla="*/ 0 w 728132"/>
              <a:gd name="connsiteY4" fmla="*/ 0 h 1193800"/>
              <a:gd name="connsiteX0" fmla="*/ 0 w 728132"/>
              <a:gd name="connsiteY0" fmla="*/ 0 h 948266"/>
              <a:gd name="connsiteX1" fmla="*/ 728132 w 728132"/>
              <a:gd name="connsiteY1" fmla="*/ 0 h 948266"/>
              <a:gd name="connsiteX2" fmla="*/ 160865 w 728132"/>
              <a:gd name="connsiteY2" fmla="*/ 948266 h 948266"/>
              <a:gd name="connsiteX3" fmla="*/ 8467 w 728132"/>
              <a:gd name="connsiteY3" fmla="*/ 609600 h 948266"/>
              <a:gd name="connsiteX4" fmla="*/ 0 w 728132"/>
              <a:gd name="connsiteY4" fmla="*/ 0 h 948266"/>
              <a:gd name="connsiteX0" fmla="*/ 0 w 211665"/>
              <a:gd name="connsiteY0" fmla="*/ 0 h 948266"/>
              <a:gd name="connsiteX1" fmla="*/ 211665 w 211665"/>
              <a:gd name="connsiteY1" fmla="*/ 567267 h 948266"/>
              <a:gd name="connsiteX2" fmla="*/ 160865 w 211665"/>
              <a:gd name="connsiteY2" fmla="*/ 948266 h 948266"/>
              <a:gd name="connsiteX3" fmla="*/ 8467 w 211665"/>
              <a:gd name="connsiteY3" fmla="*/ 609600 h 948266"/>
              <a:gd name="connsiteX4" fmla="*/ 0 w 211665"/>
              <a:gd name="connsiteY4" fmla="*/ 0 h 948266"/>
              <a:gd name="connsiteX0" fmla="*/ 0 w 160865"/>
              <a:gd name="connsiteY0" fmla="*/ 0 h 948266"/>
              <a:gd name="connsiteX1" fmla="*/ 154515 w 160865"/>
              <a:gd name="connsiteY1" fmla="*/ 354542 h 948266"/>
              <a:gd name="connsiteX2" fmla="*/ 160865 w 160865"/>
              <a:gd name="connsiteY2" fmla="*/ 948266 h 948266"/>
              <a:gd name="connsiteX3" fmla="*/ 8467 w 160865"/>
              <a:gd name="connsiteY3" fmla="*/ 609600 h 948266"/>
              <a:gd name="connsiteX4" fmla="*/ 0 w 160865"/>
              <a:gd name="connsiteY4" fmla="*/ 0 h 948266"/>
              <a:gd name="connsiteX0" fmla="*/ 7408 w 168273"/>
              <a:gd name="connsiteY0" fmla="*/ 0 h 948266"/>
              <a:gd name="connsiteX1" fmla="*/ 161923 w 168273"/>
              <a:gd name="connsiteY1" fmla="*/ 354542 h 948266"/>
              <a:gd name="connsiteX2" fmla="*/ 168273 w 168273"/>
              <a:gd name="connsiteY2" fmla="*/ 948266 h 948266"/>
              <a:gd name="connsiteX3" fmla="*/ 0 w 168273"/>
              <a:gd name="connsiteY3" fmla="*/ 625475 h 948266"/>
              <a:gd name="connsiteX4" fmla="*/ 7408 w 168273"/>
              <a:gd name="connsiteY4" fmla="*/ 0 h 948266"/>
              <a:gd name="connsiteX0" fmla="*/ 7408 w 168273"/>
              <a:gd name="connsiteY0" fmla="*/ 0 h 970491"/>
              <a:gd name="connsiteX1" fmla="*/ 161923 w 168273"/>
              <a:gd name="connsiteY1" fmla="*/ 354542 h 970491"/>
              <a:gd name="connsiteX2" fmla="*/ 168273 w 168273"/>
              <a:gd name="connsiteY2" fmla="*/ 970491 h 970491"/>
              <a:gd name="connsiteX3" fmla="*/ 0 w 168273"/>
              <a:gd name="connsiteY3" fmla="*/ 625475 h 970491"/>
              <a:gd name="connsiteX4" fmla="*/ 7408 w 168273"/>
              <a:gd name="connsiteY4" fmla="*/ 0 h 970491"/>
              <a:gd name="connsiteX0" fmla="*/ 760 w 168643"/>
              <a:gd name="connsiteY0" fmla="*/ 0 h 972190"/>
              <a:gd name="connsiteX1" fmla="*/ 162293 w 168643"/>
              <a:gd name="connsiteY1" fmla="*/ 356241 h 972190"/>
              <a:gd name="connsiteX2" fmla="*/ 168643 w 168643"/>
              <a:gd name="connsiteY2" fmla="*/ 972190 h 972190"/>
              <a:gd name="connsiteX3" fmla="*/ 370 w 168643"/>
              <a:gd name="connsiteY3" fmla="*/ 627174 h 972190"/>
              <a:gd name="connsiteX4" fmla="*/ 760 w 168643"/>
              <a:gd name="connsiteY4" fmla="*/ 0 h 972190"/>
              <a:gd name="connsiteX0" fmla="*/ 760 w 169699"/>
              <a:gd name="connsiteY0" fmla="*/ 0 h 972190"/>
              <a:gd name="connsiteX1" fmla="*/ 169140 w 169699"/>
              <a:gd name="connsiteY1" fmla="*/ 356241 h 972190"/>
              <a:gd name="connsiteX2" fmla="*/ 168643 w 169699"/>
              <a:gd name="connsiteY2" fmla="*/ 972190 h 972190"/>
              <a:gd name="connsiteX3" fmla="*/ 370 w 169699"/>
              <a:gd name="connsiteY3" fmla="*/ 627174 h 972190"/>
              <a:gd name="connsiteX4" fmla="*/ 760 w 169699"/>
              <a:gd name="connsiteY4" fmla="*/ 0 h 972190"/>
              <a:gd name="connsiteX0" fmla="*/ 760 w 169699"/>
              <a:gd name="connsiteY0" fmla="*/ 0 h 2493305"/>
              <a:gd name="connsiteX1" fmla="*/ 169140 w 169699"/>
              <a:gd name="connsiteY1" fmla="*/ 356241 h 2493305"/>
              <a:gd name="connsiteX2" fmla="*/ 168643 w 169699"/>
              <a:gd name="connsiteY2" fmla="*/ 972190 h 2493305"/>
              <a:gd name="connsiteX3" fmla="*/ 370 w 169699"/>
              <a:gd name="connsiteY3" fmla="*/ 2493305 h 2493305"/>
              <a:gd name="connsiteX4" fmla="*/ 760 w 169699"/>
              <a:gd name="connsiteY4" fmla="*/ 0 h 2493305"/>
              <a:gd name="connsiteX0" fmla="*/ 760 w 173673"/>
              <a:gd name="connsiteY0" fmla="*/ 0 h 2493305"/>
              <a:gd name="connsiteX1" fmla="*/ 169140 w 173673"/>
              <a:gd name="connsiteY1" fmla="*/ 356241 h 2493305"/>
              <a:gd name="connsiteX2" fmla="*/ 173673 w 173673"/>
              <a:gd name="connsiteY2" fmla="*/ 2482636 h 2493305"/>
              <a:gd name="connsiteX3" fmla="*/ 370 w 173673"/>
              <a:gd name="connsiteY3" fmla="*/ 2493305 h 2493305"/>
              <a:gd name="connsiteX4" fmla="*/ 760 w 173673"/>
              <a:gd name="connsiteY4" fmla="*/ 0 h 2493305"/>
              <a:gd name="connsiteX0" fmla="*/ 5420 w 178333"/>
              <a:gd name="connsiteY0" fmla="*/ 0 h 2483560"/>
              <a:gd name="connsiteX1" fmla="*/ 173800 w 178333"/>
              <a:gd name="connsiteY1" fmla="*/ 356241 h 2483560"/>
              <a:gd name="connsiteX2" fmla="*/ 178333 w 178333"/>
              <a:gd name="connsiteY2" fmla="*/ 2482636 h 2483560"/>
              <a:gd name="connsiteX3" fmla="*/ 0 w 178333"/>
              <a:gd name="connsiteY3" fmla="*/ 2483560 h 2483560"/>
              <a:gd name="connsiteX4" fmla="*/ 5420 w 178333"/>
              <a:gd name="connsiteY4" fmla="*/ 0 h 2483560"/>
              <a:gd name="connsiteX0" fmla="*/ 5420 w 178333"/>
              <a:gd name="connsiteY0" fmla="*/ 1110353 h 3593913"/>
              <a:gd name="connsiteX1" fmla="*/ 173800 w 178333"/>
              <a:gd name="connsiteY1" fmla="*/ 0 h 3593913"/>
              <a:gd name="connsiteX2" fmla="*/ 178333 w 178333"/>
              <a:gd name="connsiteY2" fmla="*/ 3592989 h 3593913"/>
              <a:gd name="connsiteX3" fmla="*/ 0 w 178333"/>
              <a:gd name="connsiteY3" fmla="*/ 3593913 h 3593913"/>
              <a:gd name="connsiteX4" fmla="*/ 5420 w 178333"/>
              <a:gd name="connsiteY4" fmla="*/ 1110353 h 3593913"/>
              <a:gd name="connsiteX0" fmla="*/ 5420 w 178333"/>
              <a:gd name="connsiteY0" fmla="*/ 0 h 3594468"/>
              <a:gd name="connsiteX1" fmla="*/ 173800 w 178333"/>
              <a:gd name="connsiteY1" fmla="*/ 555 h 3594468"/>
              <a:gd name="connsiteX2" fmla="*/ 178333 w 178333"/>
              <a:gd name="connsiteY2" fmla="*/ 3593544 h 3594468"/>
              <a:gd name="connsiteX3" fmla="*/ 0 w 178333"/>
              <a:gd name="connsiteY3" fmla="*/ 3594468 h 3594468"/>
              <a:gd name="connsiteX4" fmla="*/ 5420 w 178333"/>
              <a:gd name="connsiteY4" fmla="*/ 0 h 3594468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8333"/>
              <a:gd name="ODFBottom" fmla="val 3594468"/>
              <a:gd name="ODFWidth" fmla="val 178333"/>
              <a:gd name="ODFHeight" fmla="val 3594468"/>
            </a:gdLst>
            <a:ahLst/>
            <a:cxnLst/>
            <a:rect l="OXMLTextRectL" t="OXMLTextRectT" r="OXMLTextRectR" b="OXMLTextRectB"/>
            <a:pathLst>
              <a:path w="178333" h="3594468">
                <a:moveTo>
                  <a:pt x="5420" y="0"/>
                </a:moveTo>
                <a:lnTo>
                  <a:pt x="173800" y="555"/>
                </a:lnTo>
                <a:cubicBezTo>
                  <a:pt x="175917" y="198463"/>
                  <a:pt x="176216" y="3395636"/>
                  <a:pt x="178333" y="3593544"/>
                </a:cubicBezTo>
                <a:lnTo>
                  <a:pt x="0" y="3594468"/>
                </a:lnTo>
                <a:cubicBezTo>
                  <a:pt x="2469" y="3385976"/>
                  <a:pt x="2951" y="208492"/>
                  <a:pt x="542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49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sz="2400">
              <a:solidFill>
                <a:schemeClr val="lt1"/>
              </a:solidFill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8665" y="3933056"/>
            <a:ext cx="11703112" cy="28648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495288" indent="-38099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Законопроект № 727330-8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исключает обязанность по выставлению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счетов-фактур;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95288" indent="-38099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декларации 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представляются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если отсутствуют отдельные операции, при которых налог уплачивается. </a:t>
            </a:r>
          </a:p>
          <a:p>
            <a:pPr marL="495288" indent="-380990">
              <a:buFont typeface="Wingdings" panose="05000000000000000000" pitchFamily="2" charset="2"/>
              <a:buChar char="§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95288" indent="-380990">
              <a:buFont typeface="Wingdings" panose="05000000000000000000" pitchFamily="2" charset="2"/>
              <a:buChar char="§"/>
            </a:pPr>
            <a:r>
              <a:rPr lang="ru-RU" sz="1867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Уведомлять налоговый орган </a:t>
            </a:r>
            <a:r>
              <a:rPr lang="ru-RU" sz="1867" b="1" dirty="0">
                <a:latin typeface="Times New Roman" pitchFamily="18" charset="0"/>
                <a:cs typeface="Times New Roman" pitchFamily="18" charset="0"/>
              </a:rPr>
              <a:t>о праве на освобождение от НДС на УСН </a:t>
            </a:r>
            <a:r>
              <a:rPr lang="ru-RU" sz="1867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требуется. </a:t>
            </a:r>
            <a:r>
              <a:rPr lang="ru-RU" sz="1867" b="1" dirty="0">
                <a:latin typeface="Times New Roman" pitchFamily="18" charset="0"/>
                <a:cs typeface="Times New Roman" pitchFamily="18" charset="0"/>
              </a:rPr>
              <a:t>Освобождение действует автоматически - до того момента, пока доходы не превысят 60 млн. руб. Изменения в НК РФ </a:t>
            </a:r>
            <a:r>
              <a:rPr lang="ru-RU" sz="1867" b="1">
                <a:latin typeface="Times New Roman" pitchFamily="18" charset="0"/>
                <a:cs typeface="Times New Roman" pitchFamily="18" charset="0"/>
              </a:rPr>
              <a:t>не предусматривают возможности </a:t>
            </a:r>
            <a:r>
              <a:rPr lang="ru-RU" sz="1867" b="1" dirty="0">
                <a:latin typeface="Times New Roman" pitchFamily="18" charset="0"/>
                <a:cs typeface="Times New Roman" pitchFamily="18" charset="0"/>
              </a:rPr>
              <a:t>отказа от освобождения.</a:t>
            </a:r>
          </a:p>
          <a:p>
            <a:pPr marL="495288" indent="-380990">
              <a:buFont typeface="Wingdings" panose="05000000000000000000" pitchFamily="2" charset="2"/>
              <a:buChar char="§"/>
            </a:pPr>
            <a:endParaRPr lang="ru-RU" sz="1867" b="1" dirty="0">
              <a:latin typeface="Times New Roman" pitchFamily="18" charset="0"/>
              <a:cs typeface="Times New Roman" pitchFamily="18" charset="0"/>
            </a:endParaRPr>
          </a:p>
          <a:p>
            <a:pPr marL="495288" indent="-380990">
              <a:buFont typeface="Wingdings" panose="05000000000000000000" pitchFamily="2" charset="2"/>
              <a:buChar char="§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117515" y="1732483"/>
            <a:ext cx="11416811" cy="260539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lvl="1" indent="0" algn="l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lvl="2" indent="0" algn="l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lvl="3" indent="0" algn="l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lvl="4" indent="0" algn="l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lvl="5" indent="0" algn="l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lvl="6" indent="0" algn="l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lvl="7" indent="0" algn="l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lvl="8" indent="0" algn="l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33" b="1" dirty="0">
                <a:latin typeface="Times New Roman" pitchFamily="18" charset="0"/>
                <a:cs typeface="Times New Roman" pitchFamily="18" charset="0"/>
              </a:rPr>
              <a:t>             У организаций и ИП на УСН с суммой доходов за предыдущий год, превышающей в совокупности 60 млн. руб.,  вводится обязанность по уплате НДС.</a:t>
            </a:r>
          </a:p>
          <a:p>
            <a:pPr algn="ctr"/>
            <a:endParaRPr lang="ru-RU" sz="2133" b="1" dirty="0">
              <a:latin typeface="Times New Roman" pitchFamily="18" charset="0"/>
              <a:cs typeface="Times New Roman" pitchFamily="18" charset="0"/>
            </a:endParaRPr>
          </a:p>
          <a:p>
            <a:pPr marL="482588" indent="-368291"/>
            <a:r>
              <a:rPr lang="ru-RU" sz="2133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Освобождаются от НДС в соответствии со ст. 145 НК РФ:</a:t>
            </a:r>
          </a:p>
          <a:p>
            <a:pPr marL="482588" indent="-368291">
              <a:buFont typeface="Wingdings" panose="05000000000000000000" pitchFamily="2" charset="2"/>
              <a:buChar char="Ø"/>
            </a:pPr>
            <a:r>
              <a:rPr lang="ru-RU" sz="2133" b="1" dirty="0">
                <a:latin typeface="Times New Roman" pitchFamily="18" charset="0"/>
                <a:cs typeface="Times New Roman" pitchFamily="18" charset="0"/>
              </a:rPr>
              <a:t>плательщики, у которых сумма доходов за предыдущий год не превысила 60 млн. руб.;</a:t>
            </a:r>
          </a:p>
          <a:p>
            <a:pPr marL="482588" indent="-368291">
              <a:buFont typeface="Wingdings" panose="05000000000000000000" pitchFamily="2" charset="2"/>
              <a:buChar char="Ø"/>
            </a:pPr>
            <a:r>
              <a:rPr lang="ru-RU" sz="2133" b="1" dirty="0">
                <a:latin typeface="Times New Roman" pitchFamily="18" charset="0"/>
                <a:cs typeface="Times New Roman" pitchFamily="18" charset="0"/>
              </a:rPr>
              <a:t>вновь созданные организации или вновь зарегистрированные ИП.</a:t>
            </a:r>
          </a:p>
          <a:p>
            <a:pPr algn="ctr"/>
            <a:endParaRPr lang="ru-RU" sz="2133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sz="1400" dirty="0"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2646849" y="42893"/>
            <a:ext cx="9029771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Утвержден порядок исчисления и уплаты НДС организациями и ИП, применяющими УСН с 2025 года </a:t>
            </a:r>
          </a:p>
        </p:txBody>
      </p:sp>
      <p:sp>
        <p:nvSpPr>
          <p:cNvPr id="232" name="Shape 232"/>
          <p:cNvSpPr/>
          <p:nvPr/>
        </p:nvSpPr>
        <p:spPr>
          <a:xfrm>
            <a:off x="1" y="842164"/>
            <a:ext cx="11703111" cy="618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r>
              <a:rPr lang="ru-RU" sz="1467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от 12.07.2024 № 176-ФЗ «О внесении изменений в части первую и вторую Налогового кодекса Российской Федерации, отдельные законодательные акты Российской Федерации и признании утратившими силу отдельных положений законодательных актов Российской Федерации»</a:t>
            </a:r>
            <a:endParaRPr sz="1467" b="1" dirty="0">
              <a:solidFill>
                <a:schemeClr val="lt1"/>
              </a:solidFill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1676621" y="6372828"/>
            <a:ext cx="514611" cy="485173"/>
          </a:xfrm>
          <a:custGeom>
            <a:avLst/>
            <a:gdLst>
              <a:gd name="connsiteX0" fmla="*/ 0 w 728132"/>
              <a:gd name="connsiteY0" fmla="*/ 0 h 1193800"/>
              <a:gd name="connsiteX1" fmla="*/ 728132 w 728132"/>
              <a:gd name="connsiteY1" fmla="*/ 0 h 1193800"/>
              <a:gd name="connsiteX2" fmla="*/ 728132 w 728132"/>
              <a:gd name="connsiteY2" fmla="*/ 1193800 h 1193800"/>
              <a:gd name="connsiteX3" fmla="*/ 0 w 728132"/>
              <a:gd name="connsiteY3" fmla="*/ 1193800 h 1193800"/>
              <a:gd name="connsiteX4" fmla="*/ 0 w 728132"/>
              <a:gd name="connsiteY4" fmla="*/ 0 h 1193800"/>
              <a:gd name="connsiteX0" fmla="*/ 0 w 728132"/>
              <a:gd name="connsiteY0" fmla="*/ 0 h 1193800"/>
              <a:gd name="connsiteX1" fmla="*/ 728132 w 728132"/>
              <a:gd name="connsiteY1" fmla="*/ 0 h 1193800"/>
              <a:gd name="connsiteX2" fmla="*/ 728132 w 728132"/>
              <a:gd name="connsiteY2" fmla="*/ 1193800 h 1193800"/>
              <a:gd name="connsiteX3" fmla="*/ 8467 w 728132"/>
              <a:gd name="connsiteY3" fmla="*/ 609600 h 1193800"/>
              <a:gd name="connsiteX4" fmla="*/ 0 w 728132"/>
              <a:gd name="connsiteY4" fmla="*/ 0 h 1193800"/>
              <a:gd name="connsiteX0" fmla="*/ 0 w 728132"/>
              <a:gd name="connsiteY0" fmla="*/ 0 h 948266"/>
              <a:gd name="connsiteX1" fmla="*/ 728132 w 728132"/>
              <a:gd name="connsiteY1" fmla="*/ 0 h 948266"/>
              <a:gd name="connsiteX2" fmla="*/ 160865 w 728132"/>
              <a:gd name="connsiteY2" fmla="*/ 948266 h 948266"/>
              <a:gd name="connsiteX3" fmla="*/ 8467 w 728132"/>
              <a:gd name="connsiteY3" fmla="*/ 609600 h 948266"/>
              <a:gd name="connsiteX4" fmla="*/ 0 w 728132"/>
              <a:gd name="connsiteY4" fmla="*/ 0 h 948266"/>
              <a:gd name="connsiteX0" fmla="*/ 0 w 211665"/>
              <a:gd name="connsiteY0" fmla="*/ 0 h 948266"/>
              <a:gd name="connsiteX1" fmla="*/ 211665 w 211665"/>
              <a:gd name="connsiteY1" fmla="*/ 567267 h 948266"/>
              <a:gd name="connsiteX2" fmla="*/ 160865 w 211665"/>
              <a:gd name="connsiteY2" fmla="*/ 948266 h 948266"/>
              <a:gd name="connsiteX3" fmla="*/ 8467 w 211665"/>
              <a:gd name="connsiteY3" fmla="*/ 609600 h 948266"/>
              <a:gd name="connsiteX4" fmla="*/ 0 w 211665"/>
              <a:gd name="connsiteY4" fmla="*/ 0 h 948266"/>
              <a:gd name="connsiteX0" fmla="*/ 0 w 160865"/>
              <a:gd name="connsiteY0" fmla="*/ 0 h 948266"/>
              <a:gd name="connsiteX1" fmla="*/ 154515 w 160865"/>
              <a:gd name="connsiteY1" fmla="*/ 354542 h 948266"/>
              <a:gd name="connsiteX2" fmla="*/ 160865 w 160865"/>
              <a:gd name="connsiteY2" fmla="*/ 948266 h 948266"/>
              <a:gd name="connsiteX3" fmla="*/ 8467 w 160865"/>
              <a:gd name="connsiteY3" fmla="*/ 609600 h 948266"/>
              <a:gd name="connsiteX4" fmla="*/ 0 w 160865"/>
              <a:gd name="connsiteY4" fmla="*/ 0 h 948266"/>
              <a:gd name="connsiteX0" fmla="*/ 7408 w 168273"/>
              <a:gd name="connsiteY0" fmla="*/ 0 h 948266"/>
              <a:gd name="connsiteX1" fmla="*/ 161923 w 168273"/>
              <a:gd name="connsiteY1" fmla="*/ 354542 h 948266"/>
              <a:gd name="connsiteX2" fmla="*/ 168273 w 168273"/>
              <a:gd name="connsiteY2" fmla="*/ 948266 h 948266"/>
              <a:gd name="connsiteX3" fmla="*/ 0 w 168273"/>
              <a:gd name="connsiteY3" fmla="*/ 625475 h 948266"/>
              <a:gd name="connsiteX4" fmla="*/ 7408 w 168273"/>
              <a:gd name="connsiteY4" fmla="*/ 0 h 948266"/>
              <a:gd name="connsiteX0" fmla="*/ 7408 w 168273"/>
              <a:gd name="connsiteY0" fmla="*/ 0 h 970491"/>
              <a:gd name="connsiteX1" fmla="*/ 161923 w 168273"/>
              <a:gd name="connsiteY1" fmla="*/ 354542 h 970491"/>
              <a:gd name="connsiteX2" fmla="*/ 168273 w 168273"/>
              <a:gd name="connsiteY2" fmla="*/ 970491 h 970491"/>
              <a:gd name="connsiteX3" fmla="*/ 0 w 168273"/>
              <a:gd name="connsiteY3" fmla="*/ 625475 h 970491"/>
              <a:gd name="connsiteX4" fmla="*/ 7408 w 168273"/>
              <a:gd name="connsiteY4" fmla="*/ 0 h 970491"/>
              <a:gd name="connsiteX0" fmla="*/ 760 w 168643"/>
              <a:gd name="connsiteY0" fmla="*/ 0 h 972190"/>
              <a:gd name="connsiteX1" fmla="*/ 162293 w 168643"/>
              <a:gd name="connsiteY1" fmla="*/ 356241 h 972190"/>
              <a:gd name="connsiteX2" fmla="*/ 168643 w 168643"/>
              <a:gd name="connsiteY2" fmla="*/ 972190 h 972190"/>
              <a:gd name="connsiteX3" fmla="*/ 370 w 168643"/>
              <a:gd name="connsiteY3" fmla="*/ 627174 h 972190"/>
              <a:gd name="connsiteX4" fmla="*/ 760 w 168643"/>
              <a:gd name="connsiteY4" fmla="*/ 0 h 972190"/>
              <a:gd name="connsiteX0" fmla="*/ 760 w 169699"/>
              <a:gd name="connsiteY0" fmla="*/ 0 h 972190"/>
              <a:gd name="connsiteX1" fmla="*/ 169140 w 169699"/>
              <a:gd name="connsiteY1" fmla="*/ 356241 h 972190"/>
              <a:gd name="connsiteX2" fmla="*/ 168643 w 169699"/>
              <a:gd name="connsiteY2" fmla="*/ 972190 h 972190"/>
              <a:gd name="connsiteX3" fmla="*/ 370 w 169699"/>
              <a:gd name="connsiteY3" fmla="*/ 627174 h 972190"/>
              <a:gd name="connsiteX4" fmla="*/ 760 w 169699"/>
              <a:gd name="connsiteY4" fmla="*/ 0 h 972190"/>
              <a:gd name="connsiteX0" fmla="*/ 760 w 169699"/>
              <a:gd name="connsiteY0" fmla="*/ 0 h 2493305"/>
              <a:gd name="connsiteX1" fmla="*/ 169140 w 169699"/>
              <a:gd name="connsiteY1" fmla="*/ 356241 h 2493305"/>
              <a:gd name="connsiteX2" fmla="*/ 168643 w 169699"/>
              <a:gd name="connsiteY2" fmla="*/ 972190 h 2493305"/>
              <a:gd name="connsiteX3" fmla="*/ 370 w 169699"/>
              <a:gd name="connsiteY3" fmla="*/ 2493305 h 2493305"/>
              <a:gd name="connsiteX4" fmla="*/ 760 w 169699"/>
              <a:gd name="connsiteY4" fmla="*/ 0 h 2493305"/>
              <a:gd name="connsiteX0" fmla="*/ 760 w 173673"/>
              <a:gd name="connsiteY0" fmla="*/ 0 h 2493305"/>
              <a:gd name="connsiteX1" fmla="*/ 169140 w 173673"/>
              <a:gd name="connsiteY1" fmla="*/ 356241 h 2493305"/>
              <a:gd name="connsiteX2" fmla="*/ 173673 w 173673"/>
              <a:gd name="connsiteY2" fmla="*/ 2482636 h 2493305"/>
              <a:gd name="connsiteX3" fmla="*/ 370 w 173673"/>
              <a:gd name="connsiteY3" fmla="*/ 2493305 h 2493305"/>
              <a:gd name="connsiteX4" fmla="*/ 760 w 173673"/>
              <a:gd name="connsiteY4" fmla="*/ 0 h 2493305"/>
              <a:gd name="connsiteX0" fmla="*/ 5420 w 178333"/>
              <a:gd name="connsiteY0" fmla="*/ 0 h 2483560"/>
              <a:gd name="connsiteX1" fmla="*/ 173800 w 178333"/>
              <a:gd name="connsiteY1" fmla="*/ 356241 h 2483560"/>
              <a:gd name="connsiteX2" fmla="*/ 178333 w 178333"/>
              <a:gd name="connsiteY2" fmla="*/ 2482636 h 2483560"/>
              <a:gd name="connsiteX3" fmla="*/ 0 w 178333"/>
              <a:gd name="connsiteY3" fmla="*/ 2483560 h 2483560"/>
              <a:gd name="connsiteX4" fmla="*/ 5420 w 178333"/>
              <a:gd name="connsiteY4" fmla="*/ 0 h 2483560"/>
              <a:gd name="connsiteX0" fmla="*/ 5420 w 178333"/>
              <a:gd name="connsiteY0" fmla="*/ 1110353 h 3593913"/>
              <a:gd name="connsiteX1" fmla="*/ 173800 w 178333"/>
              <a:gd name="connsiteY1" fmla="*/ 0 h 3593913"/>
              <a:gd name="connsiteX2" fmla="*/ 178333 w 178333"/>
              <a:gd name="connsiteY2" fmla="*/ 3592989 h 3593913"/>
              <a:gd name="connsiteX3" fmla="*/ 0 w 178333"/>
              <a:gd name="connsiteY3" fmla="*/ 3593913 h 3593913"/>
              <a:gd name="connsiteX4" fmla="*/ 5420 w 178333"/>
              <a:gd name="connsiteY4" fmla="*/ 1110353 h 3593913"/>
              <a:gd name="connsiteX0" fmla="*/ 5420 w 178333"/>
              <a:gd name="connsiteY0" fmla="*/ 0 h 3594468"/>
              <a:gd name="connsiteX1" fmla="*/ 173800 w 178333"/>
              <a:gd name="connsiteY1" fmla="*/ 555 h 3594468"/>
              <a:gd name="connsiteX2" fmla="*/ 178333 w 178333"/>
              <a:gd name="connsiteY2" fmla="*/ 3593544 h 3594468"/>
              <a:gd name="connsiteX3" fmla="*/ 0 w 178333"/>
              <a:gd name="connsiteY3" fmla="*/ 3594468 h 3594468"/>
              <a:gd name="connsiteX4" fmla="*/ 5420 w 178333"/>
              <a:gd name="connsiteY4" fmla="*/ 0 h 3594468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8333"/>
              <a:gd name="ODFBottom" fmla="val 3594468"/>
              <a:gd name="ODFWidth" fmla="val 178333"/>
              <a:gd name="ODFHeight" fmla="val 3594468"/>
            </a:gdLst>
            <a:ahLst/>
            <a:cxnLst/>
            <a:rect l="OXMLTextRectL" t="OXMLTextRectT" r="OXMLTextRectR" b="OXMLTextRectB"/>
            <a:pathLst>
              <a:path w="178333" h="3594468">
                <a:moveTo>
                  <a:pt x="5420" y="0"/>
                </a:moveTo>
                <a:lnTo>
                  <a:pt x="173800" y="555"/>
                </a:lnTo>
                <a:cubicBezTo>
                  <a:pt x="175917" y="198463"/>
                  <a:pt x="176216" y="3395636"/>
                  <a:pt x="178333" y="3593544"/>
                </a:cubicBezTo>
                <a:lnTo>
                  <a:pt x="0" y="3594468"/>
                </a:lnTo>
                <a:cubicBezTo>
                  <a:pt x="2469" y="3385976"/>
                  <a:pt x="2951" y="208492"/>
                  <a:pt x="542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49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sz="23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5" name="Shape 235"/>
          <p:cNvSpPr/>
          <p:nvPr/>
        </p:nvSpPr>
        <p:spPr>
          <a:xfrm rot="16200000" flipV="1">
            <a:off x="10622713" y="2347017"/>
            <a:ext cx="2639948" cy="532132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sz="2400">
              <a:solidFill>
                <a:schemeClr val="lt1"/>
              </a:solidFill>
            </a:endParaRPr>
          </a:p>
        </p:txBody>
      </p:sp>
      <p:sp>
        <p:nvSpPr>
          <p:cNvPr id="236" name="Shape 236"/>
          <p:cNvSpPr/>
          <p:nvPr/>
        </p:nvSpPr>
        <p:spPr>
          <a:xfrm rot="16200000" flipV="1">
            <a:off x="10647553" y="4909571"/>
            <a:ext cx="2579944" cy="521808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sz="2400">
              <a:solidFill>
                <a:schemeClr val="lt1"/>
              </a:solidFill>
            </a:endParaRPr>
          </a:p>
        </p:txBody>
      </p:sp>
      <p:sp>
        <p:nvSpPr>
          <p:cNvPr id="237" name="Shape 237"/>
          <p:cNvSpPr/>
          <p:nvPr/>
        </p:nvSpPr>
        <p:spPr>
          <a:xfrm flipH="1">
            <a:off x="11703109" y="764705"/>
            <a:ext cx="505643" cy="589244"/>
          </a:xfrm>
          <a:custGeom>
            <a:avLst/>
            <a:gdLst>
              <a:gd name="connsiteX0" fmla="*/ 0 w 728132"/>
              <a:gd name="connsiteY0" fmla="*/ 0 h 1193800"/>
              <a:gd name="connsiteX1" fmla="*/ 728132 w 728132"/>
              <a:gd name="connsiteY1" fmla="*/ 0 h 1193800"/>
              <a:gd name="connsiteX2" fmla="*/ 728132 w 728132"/>
              <a:gd name="connsiteY2" fmla="*/ 1193800 h 1193800"/>
              <a:gd name="connsiteX3" fmla="*/ 0 w 728132"/>
              <a:gd name="connsiteY3" fmla="*/ 1193800 h 1193800"/>
              <a:gd name="connsiteX4" fmla="*/ 0 w 728132"/>
              <a:gd name="connsiteY4" fmla="*/ 0 h 1193800"/>
              <a:gd name="connsiteX0" fmla="*/ 0 w 728132"/>
              <a:gd name="connsiteY0" fmla="*/ 0 h 1193800"/>
              <a:gd name="connsiteX1" fmla="*/ 728132 w 728132"/>
              <a:gd name="connsiteY1" fmla="*/ 0 h 1193800"/>
              <a:gd name="connsiteX2" fmla="*/ 728132 w 728132"/>
              <a:gd name="connsiteY2" fmla="*/ 1193800 h 1193800"/>
              <a:gd name="connsiteX3" fmla="*/ 8467 w 728132"/>
              <a:gd name="connsiteY3" fmla="*/ 609600 h 1193800"/>
              <a:gd name="connsiteX4" fmla="*/ 0 w 728132"/>
              <a:gd name="connsiteY4" fmla="*/ 0 h 1193800"/>
              <a:gd name="connsiteX0" fmla="*/ 0 w 728132"/>
              <a:gd name="connsiteY0" fmla="*/ 0 h 948266"/>
              <a:gd name="connsiteX1" fmla="*/ 728132 w 728132"/>
              <a:gd name="connsiteY1" fmla="*/ 0 h 948266"/>
              <a:gd name="connsiteX2" fmla="*/ 160865 w 728132"/>
              <a:gd name="connsiteY2" fmla="*/ 948266 h 948266"/>
              <a:gd name="connsiteX3" fmla="*/ 8467 w 728132"/>
              <a:gd name="connsiteY3" fmla="*/ 609600 h 948266"/>
              <a:gd name="connsiteX4" fmla="*/ 0 w 728132"/>
              <a:gd name="connsiteY4" fmla="*/ 0 h 948266"/>
              <a:gd name="connsiteX0" fmla="*/ 0 w 211665"/>
              <a:gd name="connsiteY0" fmla="*/ 0 h 948266"/>
              <a:gd name="connsiteX1" fmla="*/ 211665 w 211665"/>
              <a:gd name="connsiteY1" fmla="*/ 567267 h 948266"/>
              <a:gd name="connsiteX2" fmla="*/ 160865 w 211665"/>
              <a:gd name="connsiteY2" fmla="*/ 948266 h 948266"/>
              <a:gd name="connsiteX3" fmla="*/ 8467 w 211665"/>
              <a:gd name="connsiteY3" fmla="*/ 609600 h 948266"/>
              <a:gd name="connsiteX4" fmla="*/ 0 w 211665"/>
              <a:gd name="connsiteY4" fmla="*/ 0 h 948266"/>
              <a:gd name="connsiteX0" fmla="*/ 0 w 160865"/>
              <a:gd name="connsiteY0" fmla="*/ 0 h 948266"/>
              <a:gd name="connsiteX1" fmla="*/ 154515 w 160865"/>
              <a:gd name="connsiteY1" fmla="*/ 354542 h 948266"/>
              <a:gd name="connsiteX2" fmla="*/ 160865 w 160865"/>
              <a:gd name="connsiteY2" fmla="*/ 948266 h 948266"/>
              <a:gd name="connsiteX3" fmla="*/ 8467 w 160865"/>
              <a:gd name="connsiteY3" fmla="*/ 609600 h 948266"/>
              <a:gd name="connsiteX4" fmla="*/ 0 w 160865"/>
              <a:gd name="connsiteY4" fmla="*/ 0 h 948266"/>
              <a:gd name="connsiteX0" fmla="*/ 7408 w 168273"/>
              <a:gd name="connsiteY0" fmla="*/ 0 h 948266"/>
              <a:gd name="connsiteX1" fmla="*/ 161923 w 168273"/>
              <a:gd name="connsiteY1" fmla="*/ 354542 h 948266"/>
              <a:gd name="connsiteX2" fmla="*/ 168273 w 168273"/>
              <a:gd name="connsiteY2" fmla="*/ 948266 h 948266"/>
              <a:gd name="connsiteX3" fmla="*/ 0 w 168273"/>
              <a:gd name="connsiteY3" fmla="*/ 625475 h 948266"/>
              <a:gd name="connsiteX4" fmla="*/ 7408 w 168273"/>
              <a:gd name="connsiteY4" fmla="*/ 0 h 948266"/>
              <a:gd name="connsiteX0" fmla="*/ 7408 w 168273"/>
              <a:gd name="connsiteY0" fmla="*/ 0 h 970491"/>
              <a:gd name="connsiteX1" fmla="*/ 161923 w 168273"/>
              <a:gd name="connsiteY1" fmla="*/ 354542 h 970491"/>
              <a:gd name="connsiteX2" fmla="*/ 168273 w 168273"/>
              <a:gd name="connsiteY2" fmla="*/ 970491 h 970491"/>
              <a:gd name="connsiteX3" fmla="*/ 0 w 168273"/>
              <a:gd name="connsiteY3" fmla="*/ 625475 h 970491"/>
              <a:gd name="connsiteX4" fmla="*/ 7408 w 168273"/>
              <a:gd name="connsiteY4" fmla="*/ 0 h 970491"/>
              <a:gd name="connsiteX0" fmla="*/ 760 w 168643"/>
              <a:gd name="connsiteY0" fmla="*/ 0 h 972190"/>
              <a:gd name="connsiteX1" fmla="*/ 162293 w 168643"/>
              <a:gd name="connsiteY1" fmla="*/ 356241 h 972190"/>
              <a:gd name="connsiteX2" fmla="*/ 168643 w 168643"/>
              <a:gd name="connsiteY2" fmla="*/ 972190 h 972190"/>
              <a:gd name="connsiteX3" fmla="*/ 370 w 168643"/>
              <a:gd name="connsiteY3" fmla="*/ 627174 h 972190"/>
              <a:gd name="connsiteX4" fmla="*/ 760 w 168643"/>
              <a:gd name="connsiteY4" fmla="*/ 0 h 972190"/>
              <a:gd name="connsiteX0" fmla="*/ 760 w 169699"/>
              <a:gd name="connsiteY0" fmla="*/ 0 h 972190"/>
              <a:gd name="connsiteX1" fmla="*/ 169140 w 169699"/>
              <a:gd name="connsiteY1" fmla="*/ 356241 h 972190"/>
              <a:gd name="connsiteX2" fmla="*/ 168643 w 169699"/>
              <a:gd name="connsiteY2" fmla="*/ 972190 h 972190"/>
              <a:gd name="connsiteX3" fmla="*/ 370 w 169699"/>
              <a:gd name="connsiteY3" fmla="*/ 627174 h 972190"/>
              <a:gd name="connsiteX4" fmla="*/ 760 w 169699"/>
              <a:gd name="connsiteY4" fmla="*/ 0 h 972190"/>
              <a:gd name="connsiteX0" fmla="*/ 77447 w 169329"/>
              <a:gd name="connsiteY0" fmla="*/ 0 h 803000"/>
              <a:gd name="connsiteX1" fmla="*/ 168770 w 169329"/>
              <a:gd name="connsiteY1" fmla="*/ 187051 h 803000"/>
              <a:gd name="connsiteX2" fmla="*/ 168273 w 169329"/>
              <a:gd name="connsiteY2" fmla="*/ 803000 h 803000"/>
              <a:gd name="connsiteX3" fmla="*/ 0 w 169329"/>
              <a:gd name="connsiteY3" fmla="*/ 457984 h 803000"/>
              <a:gd name="connsiteX4" fmla="*/ 77447 w 169329"/>
              <a:gd name="connsiteY4" fmla="*/ 0 h 803000"/>
              <a:gd name="connsiteX0" fmla="*/ 387 w 92269"/>
              <a:gd name="connsiteY0" fmla="*/ 0 h 803000"/>
              <a:gd name="connsiteX1" fmla="*/ 91710 w 92269"/>
              <a:gd name="connsiteY1" fmla="*/ 187051 h 803000"/>
              <a:gd name="connsiteX2" fmla="*/ 91213 w 92269"/>
              <a:gd name="connsiteY2" fmla="*/ 803000 h 803000"/>
              <a:gd name="connsiteX3" fmla="*/ 5705 w 92269"/>
              <a:gd name="connsiteY3" fmla="*/ 661012 h 803000"/>
              <a:gd name="connsiteX4" fmla="*/ 387 w 92269"/>
              <a:gd name="connsiteY4" fmla="*/ 0 h 803000"/>
              <a:gd name="connsiteX0" fmla="*/ 760 w 92642"/>
              <a:gd name="connsiteY0" fmla="*/ 0 h 803000"/>
              <a:gd name="connsiteX1" fmla="*/ 92083 w 92642"/>
              <a:gd name="connsiteY1" fmla="*/ 187051 h 803000"/>
              <a:gd name="connsiteX2" fmla="*/ 91586 w 92642"/>
              <a:gd name="connsiteY2" fmla="*/ 803000 h 803000"/>
              <a:gd name="connsiteX3" fmla="*/ 370 w 92642"/>
              <a:gd name="connsiteY3" fmla="*/ 672291 h 803000"/>
              <a:gd name="connsiteX4" fmla="*/ 760 w 92642"/>
              <a:gd name="connsiteY4" fmla="*/ 0 h 803000"/>
              <a:gd name="connsiteX0" fmla="*/ 760 w 92642"/>
              <a:gd name="connsiteY0" fmla="*/ 0 h 803000"/>
              <a:gd name="connsiteX1" fmla="*/ 92083 w 92642"/>
              <a:gd name="connsiteY1" fmla="*/ 187051 h 803000"/>
              <a:gd name="connsiteX2" fmla="*/ 91586 w 92642"/>
              <a:gd name="connsiteY2" fmla="*/ 803000 h 803000"/>
              <a:gd name="connsiteX3" fmla="*/ 370 w 92642"/>
              <a:gd name="connsiteY3" fmla="*/ 627174 h 803000"/>
              <a:gd name="connsiteX4" fmla="*/ 760 w 92642"/>
              <a:gd name="connsiteY4" fmla="*/ 0 h 803000"/>
              <a:gd name="connsiteX0" fmla="*/ 2150 w 94032"/>
              <a:gd name="connsiteY0" fmla="*/ 0 h 803000"/>
              <a:gd name="connsiteX1" fmla="*/ 93473 w 94032"/>
              <a:gd name="connsiteY1" fmla="*/ 187051 h 803000"/>
              <a:gd name="connsiteX2" fmla="*/ 92976 w 94032"/>
              <a:gd name="connsiteY2" fmla="*/ 803000 h 803000"/>
              <a:gd name="connsiteX3" fmla="*/ 0 w 94032"/>
              <a:gd name="connsiteY3" fmla="*/ 614584 h 803000"/>
              <a:gd name="connsiteX4" fmla="*/ 2150 w 94032"/>
              <a:gd name="connsiteY4" fmla="*/ 0 h 803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032"/>
              <a:gd name="ODFBottom" fmla="val 803000"/>
              <a:gd name="ODFWidth" fmla="val 94032"/>
              <a:gd name="ODFHeight" fmla="val 803000"/>
            </a:gdLst>
            <a:ahLst/>
            <a:cxnLst/>
            <a:rect l="OXMLTextRectL" t="OXMLTextRectT" r="OXMLTextRectR" b="OXMLTextRectB"/>
            <a:pathLst>
              <a:path w="94032" h="803000">
                <a:moveTo>
                  <a:pt x="2150" y="0"/>
                </a:moveTo>
                <a:cubicBezTo>
                  <a:pt x="58277" y="118747"/>
                  <a:pt x="37346" y="68304"/>
                  <a:pt x="93473" y="187051"/>
                </a:cubicBezTo>
                <a:cubicBezTo>
                  <a:pt x="95590" y="384959"/>
                  <a:pt x="90859" y="605092"/>
                  <a:pt x="92976" y="803000"/>
                </a:cubicBezTo>
                <a:cubicBezTo>
                  <a:pt x="62571" y="744391"/>
                  <a:pt x="30405" y="673193"/>
                  <a:pt x="0" y="614584"/>
                </a:cubicBezTo>
                <a:cubicBezTo>
                  <a:pt x="2469" y="406092"/>
                  <a:pt x="-319" y="208492"/>
                  <a:pt x="215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sz="2400">
              <a:solidFill>
                <a:schemeClr val="lt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-470977" y="4933093"/>
            <a:ext cx="1429127" cy="192867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ru-RU" sz="11733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11733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2" name="Фигура, имеющая форму буквы L 31"/>
          <p:cNvSpPr/>
          <p:nvPr/>
        </p:nvSpPr>
        <p:spPr>
          <a:xfrm rot="18670506">
            <a:off x="181778" y="1702680"/>
            <a:ext cx="740121" cy="527161"/>
          </a:xfrm>
          <a:prstGeom prst="corne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5499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/>
          <p:nvPr/>
        </p:nvSpPr>
        <p:spPr>
          <a:xfrm>
            <a:off x="1542468" y="81941"/>
            <a:ext cx="9065776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уплаты НДС:</a:t>
            </a:r>
          </a:p>
          <a:p>
            <a:pPr algn="ctr"/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Выбор </a:t>
            </a:r>
          </a:p>
          <a:p>
            <a:pPr algn="ctr"/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3" name="Shape 773"/>
          <p:cNvSpPr/>
          <p:nvPr/>
        </p:nvSpPr>
        <p:spPr>
          <a:xfrm>
            <a:off x="-7627" y="787524"/>
            <a:ext cx="6002835" cy="11849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sz="2400">
              <a:solidFill>
                <a:schemeClr val="lt1"/>
              </a:solidFill>
            </a:endParaRPr>
          </a:p>
        </p:txBody>
      </p:sp>
      <p:grpSp>
        <p:nvGrpSpPr>
          <p:cNvPr id="775" name="Shape 775"/>
          <p:cNvGrpSpPr/>
          <p:nvPr/>
        </p:nvGrpSpPr>
        <p:grpSpPr>
          <a:xfrm>
            <a:off x="-21157" y="-1712"/>
            <a:ext cx="2668005" cy="823960"/>
            <a:chOff x="0" y="0"/>
            <a:chExt cx="2668005" cy="823960"/>
          </a:xfrm>
        </p:grpSpPr>
        <p:grpSp>
          <p:nvGrpSpPr>
            <p:cNvPr id="776" name="Shape 776"/>
            <p:cNvGrpSpPr/>
            <p:nvPr/>
          </p:nvGrpSpPr>
          <p:grpSpPr>
            <a:xfrm>
              <a:off x="13923" y="1711"/>
              <a:ext cx="2654081" cy="822248"/>
              <a:chOff x="0" y="0"/>
              <a:chExt cx="2654081" cy="822248"/>
            </a:xfrm>
          </p:grpSpPr>
          <p:sp>
            <p:nvSpPr>
              <p:cNvPr id="777" name="Shape 777"/>
              <p:cNvSpPr/>
              <p:nvPr/>
            </p:nvSpPr>
            <p:spPr>
              <a:xfrm>
                <a:off x="0" y="0"/>
                <a:ext cx="2654081" cy="8222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40" tIns="45720" rIns="91440" bIns="45720" anchor="ctr"/>
              <a:lstStyle/>
              <a:p>
                <a:pPr algn="ctr"/>
                <a:endParaRPr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778" name="Shape 778"/>
              <p:cNvSpPr/>
              <p:nvPr/>
            </p:nvSpPr>
            <p:spPr>
              <a:xfrm flipV="1">
                <a:off x="0" y="656115"/>
                <a:ext cx="1170286" cy="1255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hemeClr val="accent1"/>
              </a:fillRef>
              <a:effectRef idx="0">
                <a:scrgbClr r="0" g="0" b="0"/>
              </a:effectRef>
              <a:fontRef idx="none"/>
            </p:style>
          </p:sp>
          <p:sp>
            <p:nvSpPr>
              <p:cNvPr id="779" name="Shape 779"/>
              <p:cNvSpPr/>
              <p:nvPr/>
            </p:nvSpPr>
            <p:spPr>
              <a:xfrm flipV="1">
                <a:off x="1175076" y="164877"/>
                <a:ext cx="607733" cy="492492"/>
              </a:xfrm>
              <a:prstGeom prst="line">
                <a:avLst/>
              </a:prstGeom>
              <a:ln w="9525">
                <a:solidFill>
                  <a:srgbClr val="7F7F7F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hemeClr val="accent1"/>
              </a:fillRef>
              <a:effectRef idx="0">
                <a:scrgbClr r="0" g="0" b="0"/>
              </a:effectRef>
              <a:fontRef idx="none"/>
            </p:style>
          </p:sp>
          <p:sp>
            <p:nvSpPr>
              <p:cNvPr id="780" name="Shape 780"/>
              <p:cNvSpPr/>
              <p:nvPr/>
            </p:nvSpPr>
            <p:spPr>
              <a:xfrm>
                <a:off x="1782810" y="160252"/>
                <a:ext cx="860812" cy="0"/>
              </a:xfrm>
              <a:prstGeom prst="line">
                <a:avLst/>
              </a:prstGeom>
              <a:ln w="9525">
                <a:solidFill>
                  <a:srgbClr val="7F7F7F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hemeClr val="accent1"/>
              </a:fillRef>
              <a:effectRef idx="0">
                <a:scrgbClr r="0" g="0" b="0"/>
              </a:effectRef>
              <a:fontRef idx="none"/>
            </p:style>
          </p:sp>
        </p:grpSp>
        <p:pic>
          <p:nvPicPr>
            <p:cNvPr id="782" name="Picture 782"/>
            <p:cNvPicPr/>
            <p:nvPr/>
          </p:nvPicPr>
          <p:blipFill>
            <a:blip r:embed="rId2"/>
            <a:srcRect l="15666" t="27412" r="13990" b="24442"/>
            <a:stretch/>
          </p:blipFill>
          <p:spPr>
            <a:xfrm>
              <a:off x="0" y="0"/>
              <a:ext cx="692620" cy="664646"/>
            </a:xfrm>
            <a:prstGeom prst="rect">
              <a:avLst/>
            </a:prstGeom>
            <a:ln>
              <a:noFill/>
            </a:ln>
          </p:spPr>
        </p:pic>
        <p:sp>
          <p:nvSpPr>
            <p:cNvPr id="783" name="Shape 783"/>
            <p:cNvSpPr txBox="1"/>
            <p:nvPr/>
          </p:nvSpPr>
          <p:spPr>
            <a:xfrm>
              <a:off x="752561" y="213809"/>
              <a:ext cx="1534519" cy="118514"/>
            </a:xfrm>
            <a:prstGeom prst="rect">
              <a:avLst/>
            </a:prstGeom>
            <a:noFill/>
            <a:ln w="9525">
              <a:prstDash val="solid"/>
            </a:ln>
          </p:spPr>
          <p:txBody>
            <a:bodyPr vert="horz" lIns="0" tIns="0" rIns="0" bIns="0">
              <a:noAutofit/>
            </a:bodyPr>
            <a:lstStyle>
              <a:defPPr/>
              <a:lvl1pPr marL="0" lvl="0" indent="0" algn="l">
                <a:lnSpc>
                  <a:spcPct val="125000"/>
                </a:lnSpc>
                <a:spcBef>
                  <a:spcPts val="1200"/>
                </a:spcBef>
                <a:buClr>
                  <a:schemeClr val="accent1"/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1pPr>
              <a:lvl2pPr marL="457200" lvl="1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2pPr>
              <a:lvl3pPr marL="914400" lvl="2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3pPr>
              <a:lvl4pPr marL="1371600" lvl="3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4pPr>
              <a:lvl5pPr marL="1828800" lvl="4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5pPr>
              <a:lvl6pPr marL="2514600" lvl="5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buClr>
                  <a:srgbClr val="A5A5A5"/>
                </a:buClr>
              </a:pPr>
              <a:r>
                <a:rPr lang="ru-RU" sz="1000" b="1" dirty="0">
                  <a:latin typeface="Roboto Condensed"/>
                  <a:ea typeface="Roboto Condensed"/>
                  <a:cs typeface="Roboto Condensed"/>
                </a:rPr>
                <a:t>УФНС РОССИИ 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buClr>
                  <a:srgbClr val="A5A5A5"/>
                </a:buClr>
              </a:pPr>
              <a:r>
                <a:rPr lang="ru-RU" sz="1000" b="1" dirty="0">
                  <a:latin typeface="Roboto Condensed"/>
                  <a:ea typeface="Roboto Condensed"/>
                  <a:cs typeface="Roboto Condensed"/>
                </a:rPr>
                <a:t>ПО КРАСНОДАРСКОМУ КРАЮ</a:t>
              </a:r>
            </a:p>
          </p:txBody>
        </p:sp>
      </p:grpSp>
      <p:sp>
        <p:nvSpPr>
          <p:cNvPr id="784" name="Shape 784"/>
          <p:cNvSpPr txBox="1"/>
          <p:nvPr/>
        </p:nvSpPr>
        <p:spPr>
          <a:xfrm>
            <a:off x="-120885" y="968786"/>
            <a:ext cx="6123720" cy="9543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867" dirty="0">
                <a:latin typeface="Times New Roman" pitchFamily="18" charset="0"/>
                <a:cs typeface="Times New Roman" pitchFamily="18" charset="0"/>
              </a:rPr>
              <a:t>Общие налоговые ставки 20%, 10% - </a:t>
            </a:r>
            <a:r>
              <a:rPr lang="ru-RU" sz="1867" b="1" dirty="0">
                <a:latin typeface="Times New Roman" pitchFamily="18" charset="0"/>
                <a:cs typeface="Times New Roman" pitchFamily="18" charset="0"/>
              </a:rPr>
              <a:t>с правом на вычеты НДС </a:t>
            </a:r>
          </a:p>
          <a:p>
            <a:pPr algn="ctr"/>
            <a:endParaRPr lang="ru-RU" sz="186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" name="Shape 788"/>
          <p:cNvSpPr/>
          <p:nvPr/>
        </p:nvSpPr>
        <p:spPr>
          <a:xfrm>
            <a:off x="11703112" y="-18153"/>
            <a:ext cx="488888" cy="6858000"/>
          </a:xfrm>
          <a:custGeom>
            <a:avLst/>
            <a:gdLst>
              <a:gd name="connsiteX0" fmla="*/ 0 w 728132"/>
              <a:gd name="connsiteY0" fmla="*/ 0 h 1193800"/>
              <a:gd name="connsiteX1" fmla="*/ 728132 w 728132"/>
              <a:gd name="connsiteY1" fmla="*/ 0 h 1193800"/>
              <a:gd name="connsiteX2" fmla="*/ 728132 w 728132"/>
              <a:gd name="connsiteY2" fmla="*/ 1193800 h 1193800"/>
              <a:gd name="connsiteX3" fmla="*/ 0 w 728132"/>
              <a:gd name="connsiteY3" fmla="*/ 1193800 h 1193800"/>
              <a:gd name="connsiteX4" fmla="*/ 0 w 728132"/>
              <a:gd name="connsiteY4" fmla="*/ 0 h 1193800"/>
              <a:gd name="connsiteX0" fmla="*/ 0 w 728132"/>
              <a:gd name="connsiteY0" fmla="*/ 0 h 1193800"/>
              <a:gd name="connsiteX1" fmla="*/ 728132 w 728132"/>
              <a:gd name="connsiteY1" fmla="*/ 0 h 1193800"/>
              <a:gd name="connsiteX2" fmla="*/ 728132 w 728132"/>
              <a:gd name="connsiteY2" fmla="*/ 1193800 h 1193800"/>
              <a:gd name="connsiteX3" fmla="*/ 8467 w 728132"/>
              <a:gd name="connsiteY3" fmla="*/ 609600 h 1193800"/>
              <a:gd name="connsiteX4" fmla="*/ 0 w 728132"/>
              <a:gd name="connsiteY4" fmla="*/ 0 h 1193800"/>
              <a:gd name="connsiteX0" fmla="*/ 0 w 728132"/>
              <a:gd name="connsiteY0" fmla="*/ 0 h 948266"/>
              <a:gd name="connsiteX1" fmla="*/ 728132 w 728132"/>
              <a:gd name="connsiteY1" fmla="*/ 0 h 948266"/>
              <a:gd name="connsiteX2" fmla="*/ 160865 w 728132"/>
              <a:gd name="connsiteY2" fmla="*/ 948266 h 948266"/>
              <a:gd name="connsiteX3" fmla="*/ 8467 w 728132"/>
              <a:gd name="connsiteY3" fmla="*/ 609600 h 948266"/>
              <a:gd name="connsiteX4" fmla="*/ 0 w 728132"/>
              <a:gd name="connsiteY4" fmla="*/ 0 h 948266"/>
              <a:gd name="connsiteX0" fmla="*/ 0 w 211665"/>
              <a:gd name="connsiteY0" fmla="*/ 0 h 948266"/>
              <a:gd name="connsiteX1" fmla="*/ 211665 w 211665"/>
              <a:gd name="connsiteY1" fmla="*/ 567267 h 948266"/>
              <a:gd name="connsiteX2" fmla="*/ 160865 w 211665"/>
              <a:gd name="connsiteY2" fmla="*/ 948266 h 948266"/>
              <a:gd name="connsiteX3" fmla="*/ 8467 w 211665"/>
              <a:gd name="connsiteY3" fmla="*/ 609600 h 948266"/>
              <a:gd name="connsiteX4" fmla="*/ 0 w 211665"/>
              <a:gd name="connsiteY4" fmla="*/ 0 h 948266"/>
              <a:gd name="connsiteX0" fmla="*/ 0 w 160865"/>
              <a:gd name="connsiteY0" fmla="*/ 0 h 948266"/>
              <a:gd name="connsiteX1" fmla="*/ 154515 w 160865"/>
              <a:gd name="connsiteY1" fmla="*/ 354542 h 948266"/>
              <a:gd name="connsiteX2" fmla="*/ 160865 w 160865"/>
              <a:gd name="connsiteY2" fmla="*/ 948266 h 948266"/>
              <a:gd name="connsiteX3" fmla="*/ 8467 w 160865"/>
              <a:gd name="connsiteY3" fmla="*/ 609600 h 948266"/>
              <a:gd name="connsiteX4" fmla="*/ 0 w 160865"/>
              <a:gd name="connsiteY4" fmla="*/ 0 h 948266"/>
              <a:gd name="connsiteX0" fmla="*/ 7408 w 168273"/>
              <a:gd name="connsiteY0" fmla="*/ 0 h 948266"/>
              <a:gd name="connsiteX1" fmla="*/ 161923 w 168273"/>
              <a:gd name="connsiteY1" fmla="*/ 354542 h 948266"/>
              <a:gd name="connsiteX2" fmla="*/ 168273 w 168273"/>
              <a:gd name="connsiteY2" fmla="*/ 948266 h 948266"/>
              <a:gd name="connsiteX3" fmla="*/ 0 w 168273"/>
              <a:gd name="connsiteY3" fmla="*/ 625475 h 948266"/>
              <a:gd name="connsiteX4" fmla="*/ 7408 w 168273"/>
              <a:gd name="connsiteY4" fmla="*/ 0 h 948266"/>
              <a:gd name="connsiteX0" fmla="*/ 7408 w 168273"/>
              <a:gd name="connsiteY0" fmla="*/ 0 h 970491"/>
              <a:gd name="connsiteX1" fmla="*/ 161923 w 168273"/>
              <a:gd name="connsiteY1" fmla="*/ 354542 h 970491"/>
              <a:gd name="connsiteX2" fmla="*/ 168273 w 168273"/>
              <a:gd name="connsiteY2" fmla="*/ 970491 h 970491"/>
              <a:gd name="connsiteX3" fmla="*/ 0 w 168273"/>
              <a:gd name="connsiteY3" fmla="*/ 625475 h 970491"/>
              <a:gd name="connsiteX4" fmla="*/ 7408 w 168273"/>
              <a:gd name="connsiteY4" fmla="*/ 0 h 970491"/>
              <a:gd name="connsiteX0" fmla="*/ 760 w 168643"/>
              <a:gd name="connsiteY0" fmla="*/ 0 h 972190"/>
              <a:gd name="connsiteX1" fmla="*/ 162293 w 168643"/>
              <a:gd name="connsiteY1" fmla="*/ 356241 h 972190"/>
              <a:gd name="connsiteX2" fmla="*/ 168643 w 168643"/>
              <a:gd name="connsiteY2" fmla="*/ 972190 h 972190"/>
              <a:gd name="connsiteX3" fmla="*/ 370 w 168643"/>
              <a:gd name="connsiteY3" fmla="*/ 627174 h 972190"/>
              <a:gd name="connsiteX4" fmla="*/ 760 w 168643"/>
              <a:gd name="connsiteY4" fmla="*/ 0 h 972190"/>
              <a:gd name="connsiteX0" fmla="*/ 760 w 169699"/>
              <a:gd name="connsiteY0" fmla="*/ 0 h 972190"/>
              <a:gd name="connsiteX1" fmla="*/ 169140 w 169699"/>
              <a:gd name="connsiteY1" fmla="*/ 356241 h 972190"/>
              <a:gd name="connsiteX2" fmla="*/ 168643 w 169699"/>
              <a:gd name="connsiteY2" fmla="*/ 972190 h 972190"/>
              <a:gd name="connsiteX3" fmla="*/ 370 w 169699"/>
              <a:gd name="connsiteY3" fmla="*/ 627174 h 972190"/>
              <a:gd name="connsiteX4" fmla="*/ 760 w 169699"/>
              <a:gd name="connsiteY4" fmla="*/ 0 h 972190"/>
              <a:gd name="connsiteX0" fmla="*/ 760 w 169699"/>
              <a:gd name="connsiteY0" fmla="*/ 0 h 2493305"/>
              <a:gd name="connsiteX1" fmla="*/ 169140 w 169699"/>
              <a:gd name="connsiteY1" fmla="*/ 356241 h 2493305"/>
              <a:gd name="connsiteX2" fmla="*/ 168643 w 169699"/>
              <a:gd name="connsiteY2" fmla="*/ 972190 h 2493305"/>
              <a:gd name="connsiteX3" fmla="*/ 370 w 169699"/>
              <a:gd name="connsiteY3" fmla="*/ 2493305 h 2493305"/>
              <a:gd name="connsiteX4" fmla="*/ 760 w 169699"/>
              <a:gd name="connsiteY4" fmla="*/ 0 h 2493305"/>
              <a:gd name="connsiteX0" fmla="*/ 760 w 173673"/>
              <a:gd name="connsiteY0" fmla="*/ 0 h 2493305"/>
              <a:gd name="connsiteX1" fmla="*/ 169140 w 173673"/>
              <a:gd name="connsiteY1" fmla="*/ 356241 h 2493305"/>
              <a:gd name="connsiteX2" fmla="*/ 173673 w 173673"/>
              <a:gd name="connsiteY2" fmla="*/ 2482636 h 2493305"/>
              <a:gd name="connsiteX3" fmla="*/ 370 w 173673"/>
              <a:gd name="connsiteY3" fmla="*/ 2493305 h 2493305"/>
              <a:gd name="connsiteX4" fmla="*/ 760 w 173673"/>
              <a:gd name="connsiteY4" fmla="*/ 0 h 2493305"/>
              <a:gd name="connsiteX0" fmla="*/ 5420 w 178333"/>
              <a:gd name="connsiteY0" fmla="*/ 0 h 2483560"/>
              <a:gd name="connsiteX1" fmla="*/ 173800 w 178333"/>
              <a:gd name="connsiteY1" fmla="*/ 356241 h 2483560"/>
              <a:gd name="connsiteX2" fmla="*/ 178333 w 178333"/>
              <a:gd name="connsiteY2" fmla="*/ 2482636 h 2483560"/>
              <a:gd name="connsiteX3" fmla="*/ 0 w 178333"/>
              <a:gd name="connsiteY3" fmla="*/ 2483560 h 2483560"/>
              <a:gd name="connsiteX4" fmla="*/ 5420 w 178333"/>
              <a:gd name="connsiteY4" fmla="*/ 0 h 2483560"/>
              <a:gd name="connsiteX0" fmla="*/ 5420 w 178333"/>
              <a:gd name="connsiteY0" fmla="*/ 1110353 h 3593913"/>
              <a:gd name="connsiteX1" fmla="*/ 173800 w 178333"/>
              <a:gd name="connsiteY1" fmla="*/ 0 h 3593913"/>
              <a:gd name="connsiteX2" fmla="*/ 178333 w 178333"/>
              <a:gd name="connsiteY2" fmla="*/ 3592989 h 3593913"/>
              <a:gd name="connsiteX3" fmla="*/ 0 w 178333"/>
              <a:gd name="connsiteY3" fmla="*/ 3593913 h 3593913"/>
              <a:gd name="connsiteX4" fmla="*/ 5420 w 178333"/>
              <a:gd name="connsiteY4" fmla="*/ 1110353 h 3593913"/>
              <a:gd name="connsiteX0" fmla="*/ 5420 w 178333"/>
              <a:gd name="connsiteY0" fmla="*/ 0 h 3594468"/>
              <a:gd name="connsiteX1" fmla="*/ 173800 w 178333"/>
              <a:gd name="connsiteY1" fmla="*/ 555 h 3594468"/>
              <a:gd name="connsiteX2" fmla="*/ 178333 w 178333"/>
              <a:gd name="connsiteY2" fmla="*/ 3593544 h 3594468"/>
              <a:gd name="connsiteX3" fmla="*/ 0 w 178333"/>
              <a:gd name="connsiteY3" fmla="*/ 3594468 h 3594468"/>
              <a:gd name="connsiteX4" fmla="*/ 5420 w 178333"/>
              <a:gd name="connsiteY4" fmla="*/ 0 h 3594468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8333"/>
              <a:gd name="ODFBottom" fmla="val 3594468"/>
              <a:gd name="ODFWidth" fmla="val 178333"/>
              <a:gd name="ODFHeight" fmla="val 3594468"/>
            </a:gdLst>
            <a:ahLst/>
            <a:cxnLst/>
            <a:rect l="OXMLTextRectL" t="OXMLTextRectT" r="OXMLTextRectR" b="OXMLTextRectB"/>
            <a:pathLst>
              <a:path w="178333" h="3594468">
                <a:moveTo>
                  <a:pt x="5420" y="0"/>
                </a:moveTo>
                <a:lnTo>
                  <a:pt x="173800" y="555"/>
                </a:lnTo>
                <a:cubicBezTo>
                  <a:pt x="175917" y="198463"/>
                  <a:pt x="176216" y="3395636"/>
                  <a:pt x="178333" y="3593544"/>
                </a:cubicBezTo>
                <a:lnTo>
                  <a:pt x="0" y="3594468"/>
                </a:lnTo>
                <a:cubicBezTo>
                  <a:pt x="2469" y="3385976"/>
                  <a:pt x="2951" y="208492"/>
                  <a:pt x="542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49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sz="2400">
              <a:solidFill>
                <a:schemeClr val="lt1"/>
              </a:solidFill>
            </a:endParaRPr>
          </a:p>
        </p:txBody>
      </p:sp>
      <p:sp>
        <p:nvSpPr>
          <p:cNvPr id="792" name="Shape 792"/>
          <p:cNvSpPr/>
          <p:nvPr/>
        </p:nvSpPr>
        <p:spPr>
          <a:xfrm>
            <a:off x="-15904" y="1879347"/>
            <a:ext cx="6330373" cy="49786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114297" indent="126997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5" name="Shape 795"/>
          <p:cNvSpPr/>
          <p:nvPr/>
        </p:nvSpPr>
        <p:spPr>
          <a:xfrm>
            <a:off x="5980048" y="787524"/>
            <a:ext cx="6211952" cy="11613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r>
              <a:rPr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67" dirty="0">
                <a:latin typeface="Times New Roman" pitchFamily="18" charset="0"/>
                <a:cs typeface="Times New Roman" pitchFamily="18" charset="0"/>
              </a:rPr>
              <a:t>Пониженные налоговые ставки 5%, 7% - </a:t>
            </a:r>
            <a:r>
              <a:rPr lang="ru-RU" sz="1867" b="1" dirty="0">
                <a:latin typeface="Times New Roman" pitchFamily="18" charset="0"/>
                <a:cs typeface="Times New Roman" pitchFamily="18" charset="0"/>
              </a:rPr>
              <a:t>без права на вычеты</a:t>
            </a:r>
          </a:p>
        </p:txBody>
      </p:sp>
      <p:sp>
        <p:nvSpPr>
          <p:cNvPr id="798" name="Shape 798"/>
          <p:cNvSpPr/>
          <p:nvPr/>
        </p:nvSpPr>
        <p:spPr>
          <a:xfrm>
            <a:off x="11676621" y="6372828"/>
            <a:ext cx="514611" cy="485173"/>
          </a:xfrm>
          <a:custGeom>
            <a:avLst/>
            <a:gdLst>
              <a:gd name="connsiteX0" fmla="*/ 0 w 728132"/>
              <a:gd name="connsiteY0" fmla="*/ 0 h 1193800"/>
              <a:gd name="connsiteX1" fmla="*/ 728132 w 728132"/>
              <a:gd name="connsiteY1" fmla="*/ 0 h 1193800"/>
              <a:gd name="connsiteX2" fmla="*/ 728132 w 728132"/>
              <a:gd name="connsiteY2" fmla="*/ 1193800 h 1193800"/>
              <a:gd name="connsiteX3" fmla="*/ 0 w 728132"/>
              <a:gd name="connsiteY3" fmla="*/ 1193800 h 1193800"/>
              <a:gd name="connsiteX4" fmla="*/ 0 w 728132"/>
              <a:gd name="connsiteY4" fmla="*/ 0 h 1193800"/>
              <a:gd name="connsiteX0" fmla="*/ 0 w 728132"/>
              <a:gd name="connsiteY0" fmla="*/ 0 h 1193800"/>
              <a:gd name="connsiteX1" fmla="*/ 728132 w 728132"/>
              <a:gd name="connsiteY1" fmla="*/ 0 h 1193800"/>
              <a:gd name="connsiteX2" fmla="*/ 728132 w 728132"/>
              <a:gd name="connsiteY2" fmla="*/ 1193800 h 1193800"/>
              <a:gd name="connsiteX3" fmla="*/ 8467 w 728132"/>
              <a:gd name="connsiteY3" fmla="*/ 609600 h 1193800"/>
              <a:gd name="connsiteX4" fmla="*/ 0 w 728132"/>
              <a:gd name="connsiteY4" fmla="*/ 0 h 1193800"/>
              <a:gd name="connsiteX0" fmla="*/ 0 w 728132"/>
              <a:gd name="connsiteY0" fmla="*/ 0 h 948266"/>
              <a:gd name="connsiteX1" fmla="*/ 728132 w 728132"/>
              <a:gd name="connsiteY1" fmla="*/ 0 h 948266"/>
              <a:gd name="connsiteX2" fmla="*/ 160865 w 728132"/>
              <a:gd name="connsiteY2" fmla="*/ 948266 h 948266"/>
              <a:gd name="connsiteX3" fmla="*/ 8467 w 728132"/>
              <a:gd name="connsiteY3" fmla="*/ 609600 h 948266"/>
              <a:gd name="connsiteX4" fmla="*/ 0 w 728132"/>
              <a:gd name="connsiteY4" fmla="*/ 0 h 948266"/>
              <a:gd name="connsiteX0" fmla="*/ 0 w 211665"/>
              <a:gd name="connsiteY0" fmla="*/ 0 h 948266"/>
              <a:gd name="connsiteX1" fmla="*/ 211665 w 211665"/>
              <a:gd name="connsiteY1" fmla="*/ 567267 h 948266"/>
              <a:gd name="connsiteX2" fmla="*/ 160865 w 211665"/>
              <a:gd name="connsiteY2" fmla="*/ 948266 h 948266"/>
              <a:gd name="connsiteX3" fmla="*/ 8467 w 211665"/>
              <a:gd name="connsiteY3" fmla="*/ 609600 h 948266"/>
              <a:gd name="connsiteX4" fmla="*/ 0 w 211665"/>
              <a:gd name="connsiteY4" fmla="*/ 0 h 948266"/>
              <a:gd name="connsiteX0" fmla="*/ 0 w 160865"/>
              <a:gd name="connsiteY0" fmla="*/ 0 h 948266"/>
              <a:gd name="connsiteX1" fmla="*/ 154515 w 160865"/>
              <a:gd name="connsiteY1" fmla="*/ 354542 h 948266"/>
              <a:gd name="connsiteX2" fmla="*/ 160865 w 160865"/>
              <a:gd name="connsiteY2" fmla="*/ 948266 h 948266"/>
              <a:gd name="connsiteX3" fmla="*/ 8467 w 160865"/>
              <a:gd name="connsiteY3" fmla="*/ 609600 h 948266"/>
              <a:gd name="connsiteX4" fmla="*/ 0 w 160865"/>
              <a:gd name="connsiteY4" fmla="*/ 0 h 948266"/>
              <a:gd name="connsiteX0" fmla="*/ 7408 w 168273"/>
              <a:gd name="connsiteY0" fmla="*/ 0 h 948266"/>
              <a:gd name="connsiteX1" fmla="*/ 161923 w 168273"/>
              <a:gd name="connsiteY1" fmla="*/ 354542 h 948266"/>
              <a:gd name="connsiteX2" fmla="*/ 168273 w 168273"/>
              <a:gd name="connsiteY2" fmla="*/ 948266 h 948266"/>
              <a:gd name="connsiteX3" fmla="*/ 0 w 168273"/>
              <a:gd name="connsiteY3" fmla="*/ 625475 h 948266"/>
              <a:gd name="connsiteX4" fmla="*/ 7408 w 168273"/>
              <a:gd name="connsiteY4" fmla="*/ 0 h 948266"/>
              <a:gd name="connsiteX0" fmla="*/ 7408 w 168273"/>
              <a:gd name="connsiteY0" fmla="*/ 0 h 970491"/>
              <a:gd name="connsiteX1" fmla="*/ 161923 w 168273"/>
              <a:gd name="connsiteY1" fmla="*/ 354542 h 970491"/>
              <a:gd name="connsiteX2" fmla="*/ 168273 w 168273"/>
              <a:gd name="connsiteY2" fmla="*/ 970491 h 970491"/>
              <a:gd name="connsiteX3" fmla="*/ 0 w 168273"/>
              <a:gd name="connsiteY3" fmla="*/ 625475 h 970491"/>
              <a:gd name="connsiteX4" fmla="*/ 7408 w 168273"/>
              <a:gd name="connsiteY4" fmla="*/ 0 h 970491"/>
              <a:gd name="connsiteX0" fmla="*/ 760 w 168643"/>
              <a:gd name="connsiteY0" fmla="*/ 0 h 972190"/>
              <a:gd name="connsiteX1" fmla="*/ 162293 w 168643"/>
              <a:gd name="connsiteY1" fmla="*/ 356241 h 972190"/>
              <a:gd name="connsiteX2" fmla="*/ 168643 w 168643"/>
              <a:gd name="connsiteY2" fmla="*/ 972190 h 972190"/>
              <a:gd name="connsiteX3" fmla="*/ 370 w 168643"/>
              <a:gd name="connsiteY3" fmla="*/ 627174 h 972190"/>
              <a:gd name="connsiteX4" fmla="*/ 760 w 168643"/>
              <a:gd name="connsiteY4" fmla="*/ 0 h 972190"/>
              <a:gd name="connsiteX0" fmla="*/ 760 w 169699"/>
              <a:gd name="connsiteY0" fmla="*/ 0 h 972190"/>
              <a:gd name="connsiteX1" fmla="*/ 169140 w 169699"/>
              <a:gd name="connsiteY1" fmla="*/ 356241 h 972190"/>
              <a:gd name="connsiteX2" fmla="*/ 168643 w 169699"/>
              <a:gd name="connsiteY2" fmla="*/ 972190 h 972190"/>
              <a:gd name="connsiteX3" fmla="*/ 370 w 169699"/>
              <a:gd name="connsiteY3" fmla="*/ 627174 h 972190"/>
              <a:gd name="connsiteX4" fmla="*/ 760 w 169699"/>
              <a:gd name="connsiteY4" fmla="*/ 0 h 972190"/>
              <a:gd name="connsiteX0" fmla="*/ 760 w 169699"/>
              <a:gd name="connsiteY0" fmla="*/ 0 h 2493305"/>
              <a:gd name="connsiteX1" fmla="*/ 169140 w 169699"/>
              <a:gd name="connsiteY1" fmla="*/ 356241 h 2493305"/>
              <a:gd name="connsiteX2" fmla="*/ 168643 w 169699"/>
              <a:gd name="connsiteY2" fmla="*/ 972190 h 2493305"/>
              <a:gd name="connsiteX3" fmla="*/ 370 w 169699"/>
              <a:gd name="connsiteY3" fmla="*/ 2493305 h 2493305"/>
              <a:gd name="connsiteX4" fmla="*/ 760 w 169699"/>
              <a:gd name="connsiteY4" fmla="*/ 0 h 2493305"/>
              <a:gd name="connsiteX0" fmla="*/ 760 w 173673"/>
              <a:gd name="connsiteY0" fmla="*/ 0 h 2493305"/>
              <a:gd name="connsiteX1" fmla="*/ 169140 w 173673"/>
              <a:gd name="connsiteY1" fmla="*/ 356241 h 2493305"/>
              <a:gd name="connsiteX2" fmla="*/ 173673 w 173673"/>
              <a:gd name="connsiteY2" fmla="*/ 2482636 h 2493305"/>
              <a:gd name="connsiteX3" fmla="*/ 370 w 173673"/>
              <a:gd name="connsiteY3" fmla="*/ 2493305 h 2493305"/>
              <a:gd name="connsiteX4" fmla="*/ 760 w 173673"/>
              <a:gd name="connsiteY4" fmla="*/ 0 h 2493305"/>
              <a:gd name="connsiteX0" fmla="*/ 5420 w 178333"/>
              <a:gd name="connsiteY0" fmla="*/ 0 h 2483560"/>
              <a:gd name="connsiteX1" fmla="*/ 173800 w 178333"/>
              <a:gd name="connsiteY1" fmla="*/ 356241 h 2483560"/>
              <a:gd name="connsiteX2" fmla="*/ 178333 w 178333"/>
              <a:gd name="connsiteY2" fmla="*/ 2482636 h 2483560"/>
              <a:gd name="connsiteX3" fmla="*/ 0 w 178333"/>
              <a:gd name="connsiteY3" fmla="*/ 2483560 h 2483560"/>
              <a:gd name="connsiteX4" fmla="*/ 5420 w 178333"/>
              <a:gd name="connsiteY4" fmla="*/ 0 h 2483560"/>
              <a:gd name="connsiteX0" fmla="*/ 5420 w 178333"/>
              <a:gd name="connsiteY0" fmla="*/ 1110353 h 3593913"/>
              <a:gd name="connsiteX1" fmla="*/ 173800 w 178333"/>
              <a:gd name="connsiteY1" fmla="*/ 0 h 3593913"/>
              <a:gd name="connsiteX2" fmla="*/ 178333 w 178333"/>
              <a:gd name="connsiteY2" fmla="*/ 3592989 h 3593913"/>
              <a:gd name="connsiteX3" fmla="*/ 0 w 178333"/>
              <a:gd name="connsiteY3" fmla="*/ 3593913 h 3593913"/>
              <a:gd name="connsiteX4" fmla="*/ 5420 w 178333"/>
              <a:gd name="connsiteY4" fmla="*/ 1110353 h 3593913"/>
              <a:gd name="connsiteX0" fmla="*/ 5420 w 178333"/>
              <a:gd name="connsiteY0" fmla="*/ 0 h 3594468"/>
              <a:gd name="connsiteX1" fmla="*/ 173800 w 178333"/>
              <a:gd name="connsiteY1" fmla="*/ 555 h 3594468"/>
              <a:gd name="connsiteX2" fmla="*/ 178333 w 178333"/>
              <a:gd name="connsiteY2" fmla="*/ 3593544 h 3594468"/>
              <a:gd name="connsiteX3" fmla="*/ 0 w 178333"/>
              <a:gd name="connsiteY3" fmla="*/ 3594468 h 3594468"/>
              <a:gd name="connsiteX4" fmla="*/ 5420 w 178333"/>
              <a:gd name="connsiteY4" fmla="*/ 0 h 3594468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8333"/>
              <a:gd name="ODFBottom" fmla="val 3594468"/>
              <a:gd name="ODFWidth" fmla="val 178333"/>
              <a:gd name="ODFHeight" fmla="val 3594468"/>
            </a:gdLst>
            <a:ahLst/>
            <a:cxnLst/>
            <a:rect l="OXMLTextRectL" t="OXMLTextRectT" r="OXMLTextRectR" b="OXMLTextRectB"/>
            <a:pathLst>
              <a:path w="178333" h="3594468">
                <a:moveTo>
                  <a:pt x="5420" y="0"/>
                </a:moveTo>
                <a:lnTo>
                  <a:pt x="173800" y="555"/>
                </a:lnTo>
                <a:cubicBezTo>
                  <a:pt x="175917" y="198463"/>
                  <a:pt x="176216" y="3395636"/>
                  <a:pt x="178333" y="3593544"/>
                </a:cubicBezTo>
                <a:lnTo>
                  <a:pt x="0" y="3594468"/>
                </a:lnTo>
                <a:cubicBezTo>
                  <a:pt x="2469" y="3385976"/>
                  <a:pt x="2951" y="208492"/>
                  <a:pt x="542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49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r>
              <a:rPr sz="2300" dirty="0">
                <a:solidFill>
                  <a:schemeClr val="accent5">
                    <a:lumMod val="75000"/>
                  </a:schemeClr>
                </a:solidFill>
              </a:rPr>
              <a:t>16</a:t>
            </a:r>
          </a:p>
        </p:txBody>
      </p:sp>
      <p:sp>
        <p:nvSpPr>
          <p:cNvPr id="33" name="Shape 792"/>
          <p:cNvSpPr/>
          <p:nvPr/>
        </p:nvSpPr>
        <p:spPr>
          <a:xfrm>
            <a:off x="5995210" y="1879348"/>
            <a:ext cx="6196791" cy="4978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32171" y="2084851"/>
            <a:ext cx="3168352" cy="731444"/>
          </a:xfrm>
          <a:prstGeom prst="rect">
            <a:avLst/>
          </a:prstGeom>
        </p:spPr>
        <p:txBody>
          <a:bodyPr vert="horz" wrap="square" lIns="139075" tIns="69537" rIns="139075" bIns="69537" rtlCol="0" anchor="ctr">
            <a:normAutofit fontScale="70000" lnSpcReduction="20000"/>
          </a:bodyPr>
          <a:lstStyle/>
          <a:p>
            <a:pPr defTabSz="1390707">
              <a:spcBef>
                <a:spcPct val="0"/>
              </a:spcBef>
            </a:pPr>
            <a:endParaRPr lang="ru-RU" sz="64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6160" y="2084851"/>
            <a:ext cx="3264363" cy="1209048"/>
          </a:xfrm>
          <a:prstGeom prst="rect">
            <a:avLst/>
          </a:prstGeom>
        </p:spPr>
        <p:txBody>
          <a:bodyPr vert="horz" wrap="square" lIns="139075" tIns="69537" rIns="139075" bIns="69537" rtlCol="0" anchor="ctr">
            <a:normAutofit/>
          </a:bodyPr>
          <a:lstStyle/>
          <a:p>
            <a:pPr defTabSz="1390707">
              <a:spcBef>
                <a:spcPct val="0"/>
              </a:spcBef>
            </a:pPr>
            <a:endParaRPr lang="ru-RU" sz="64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6988" y="3223876"/>
            <a:ext cx="4512501" cy="1738968"/>
          </a:xfrm>
          <a:prstGeom prst="rect">
            <a:avLst/>
          </a:prstGeom>
        </p:spPr>
        <p:txBody>
          <a:bodyPr vert="horz" wrap="square" lIns="139075" tIns="69537" rIns="139075" bIns="69537" rtlCol="0" anchor="ctr">
            <a:normAutofit/>
          </a:bodyPr>
          <a:lstStyle/>
          <a:p>
            <a:pPr defTabSz="1390707">
              <a:spcBef>
                <a:spcPct val="0"/>
              </a:spcBef>
            </a:pPr>
            <a:r>
              <a:rPr lang="ru-RU" sz="1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4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/>
          </p:nvPr>
        </p:nvGraphicFramePr>
        <p:xfrm>
          <a:off x="778855" y="2042645"/>
          <a:ext cx="10677192" cy="418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4576"/>
                <a:gridCol w="5492616"/>
              </a:tblGrid>
              <a:tr h="591620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НДС по ставке 5%</a:t>
                      </a:r>
                      <a:endParaRPr lang="ru-RU" sz="21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НДС по ставке 7%</a:t>
                      </a:r>
                      <a:endParaRPr lang="ru-RU" sz="21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</a:tr>
              <a:tr h="3535680">
                <a:tc>
                  <a:txBody>
                    <a:bodyPr/>
                    <a:lstStyle/>
                    <a:p>
                      <a:pPr marL="85725" indent="95250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сумма доходов за прошлый</a:t>
                      </a: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больше 60 млн. руб., но не превысила 250 млн. руб. (независимо от того, какой налоговый режим применялся в прошлом году);</a:t>
                      </a:r>
                    </a:p>
                    <a:p>
                      <a:pPr marL="85725" indent="95250"/>
                      <a:endParaRPr lang="ru-RU" sz="1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5725" indent="95250"/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утрачено право на освобождение от НДС, т.к. сумма доходов превысила 60 млн. руб. с начала года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66700" indent="95250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если нет права на освобождение и сумма доходов за прошлый год не превысила 450 млн. руб.;</a:t>
                      </a:r>
                    </a:p>
                    <a:p>
                      <a:pPr marL="266700" indent="95250"/>
                      <a:endParaRPr lang="ru-RU" sz="1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6700" indent="95250"/>
                      <a:endParaRPr lang="ru-RU" sz="1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6700" indent="95250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утрачено право на ставку 5%, т.к. сумма доходов превысила 250 млн. руб. с начала года. Если доходы превысят 450 млн. руб. необходимо перейти к общим ставкам НДС – с 1 числа месяца, в котором произошло превышение.</a:t>
                      </a:r>
                    </a:p>
                    <a:p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4" t="53031" r="24083" b="33990"/>
          <a:stretch/>
        </p:blipFill>
        <p:spPr>
          <a:xfrm>
            <a:off x="391039" y="4005065"/>
            <a:ext cx="560847" cy="4776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4" t="53031" r="24083" b="33990"/>
          <a:stretch/>
        </p:blipFill>
        <p:spPr>
          <a:xfrm>
            <a:off x="391038" y="2715569"/>
            <a:ext cx="560847" cy="47760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4" t="53031" r="24083" b="33990"/>
          <a:stretch/>
        </p:blipFill>
        <p:spPr>
          <a:xfrm>
            <a:off x="6609095" y="2281705"/>
            <a:ext cx="560847" cy="47760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4" t="53031" r="24083" b="33990"/>
          <a:stretch/>
        </p:blipFill>
        <p:spPr>
          <a:xfrm>
            <a:off x="981622" y="5094718"/>
            <a:ext cx="560847" cy="47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Shape 219"/>
          <p:cNvGrpSpPr/>
          <p:nvPr/>
        </p:nvGrpSpPr>
        <p:grpSpPr>
          <a:xfrm>
            <a:off x="-21157" y="-1713"/>
            <a:ext cx="2668005" cy="915589"/>
            <a:chOff x="0" y="0"/>
            <a:chExt cx="2668005" cy="823960"/>
          </a:xfrm>
        </p:grpSpPr>
        <p:grpSp>
          <p:nvGrpSpPr>
            <p:cNvPr id="220" name="Shape 220"/>
            <p:cNvGrpSpPr/>
            <p:nvPr/>
          </p:nvGrpSpPr>
          <p:grpSpPr>
            <a:xfrm>
              <a:off x="13923" y="1711"/>
              <a:ext cx="2654081" cy="822248"/>
              <a:chOff x="0" y="0"/>
              <a:chExt cx="2654081" cy="822248"/>
            </a:xfrm>
          </p:grpSpPr>
          <p:sp>
            <p:nvSpPr>
              <p:cNvPr id="221" name="Shape 221"/>
              <p:cNvSpPr/>
              <p:nvPr/>
            </p:nvSpPr>
            <p:spPr>
              <a:xfrm>
                <a:off x="0" y="0"/>
                <a:ext cx="2654081" cy="8222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40" tIns="45720" rIns="91440" bIns="45720" anchor="ctr"/>
              <a:lstStyle/>
              <a:p>
                <a:pPr algn="ctr"/>
                <a:endParaRPr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222" name="Shape 222"/>
              <p:cNvSpPr/>
              <p:nvPr/>
            </p:nvSpPr>
            <p:spPr>
              <a:xfrm flipV="1">
                <a:off x="0" y="656115"/>
                <a:ext cx="1170286" cy="1255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hemeClr val="accent1"/>
              </a:fillRef>
              <a:effectRef idx="0">
                <a:scrgbClr r="0" g="0" b="0"/>
              </a:effectRef>
              <a:fontRef idx="none"/>
            </p:style>
          </p:sp>
          <p:sp>
            <p:nvSpPr>
              <p:cNvPr id="223" name="Shape 223"/>
              <p:cNvSpPr/>
              <p:nvPr/>
            </p:nvSpPr>
            <p:spPr>
              <a:xfrm flipV="1">
                <a:off x="1175076" y="164877"/>
                <a:ext cx="607733" cy="492492"/>
              </a:xfrm>
              <a:prstGeom prst="line">
                <a:avLst/>
              </a:prstGeom>
              <a:ln w="9525">
                <a:solidFill>
                  <a:srgbClr val="7F7F7F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hemeClr val="accent1"/>
              </a:fillRef>
              <a:effectRef idx="0">
                <a:scrgbClr r="0" g="0" b="0"/>
              </a:effectRef>
              <a:fontRef idx="none"/>
            </p:style>
          </p:sp>
          <p:sp>
            <p:nvSpPr>
              <p:cNvPr id="224" name="Shape 224"/>
              <p:cNvSpPr/>
              <p:nvPr/>
            </p:nvSpPr>
            <p:spPr>
              <a:xfrm>
                <a:off x="1782810" y="160252"/>
                <a:ext cx="860812" cy="0"/>
              </a:xfrm>
              <a:prstGeom prst="line">
                <a:avLst/>
              </a:prstGeom>
              <a:ln w="9525">
                <a:solidFill>
                  <a:srgbClr val="7F7F7F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hemeClr val="accent1"/>
              </a:fillRef>
              <a:effectRef idx="0">
                <a:scrgbClr r="0" g="0" b="0"/>
              </a:effectRef>
              <a:fontRef idx="none"/>
            </p:style>
          </p:sp>
        </p:grpSp>
        <p:pic>
          <p:nvPicPr>
            <p:cNvPr id="226" name="Picture 226"/>
            <p:cNvPicPr/>
            <p:nvPr/>
          </p:nvPicPr>
          <p:blipFill>
            <a:blip r:embed="rId2"/>
            <a:srcRect l="15666" t="27412" r="13990" b="24442"/>
            <a:stretch/>
          </p:blipFill>
          <p:spPr>
            <a:xfrm>
              <a:off x="0" y="0"/>
              <a:ext cx="692620" cy="664646"/>
            </a:xfrm>
            <a:prstGeom prst="rect">
              <a:avLst/>
            </a:prstGeom>
            <a:ln>
              <a:noFill/>
            </a:ln>
          </p:spPr>
        </p:pic>
        <p:sp>
          <p:nvSpPr>
            <p:cNvPr id="227" name="Shape 227"/>
            <p:cNvSpPr txBox="1"/>
            <p:nvPr/>
          </p:nvSpPr>
          <p:spPr>
            <a:xfrm>
              <a:off x="752561" y="213809"/>
              <a:ext cx="1534519" cy="118514"/>
            </a:xfrm>
            <a:prstGeom prst="rect">
              <a:avLst/>
            </a:prstGeom>
            <a:noFill/>
            <a:ln w="9525">
              <a:prstDash val="solid"/>
            </a:ln>
          </p:spPr>
          <p:txBody>
            <a:bodyPr vert="horz" lIns="0" tIns="0" rIns="0" bIns="0">
              <a:noAutofit/>
            </a:bodyPr>
            <a:lstStyle>
              <a:defPPr/>
              <a:lvl1pPr marL="0" lvl="0" indent="0" algn="l">
                <a:lnSpc>
                  <a:spcPct val="125000"/>
                </a:lnSpc>
                <a:spcBef>
                  <a:spcPts val="1200"/>
                </a:spcBef>
                <a:buClr>
                  <a:schemeClr val="accent1"/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1pPr>
              <a:lvl2pPr marL="457200" lvl="1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2pPr>
              <a:lvl3pPr marL="914400" lvl="2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3pPr>
              <a:lvl4pPr marL="1371600" lvl="3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4pPr>
              <a:lvl5pPr marL="1828800" lvl="4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5pPr>
              <a:lvl6pPr marL="2514600" lvl="5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buClr>
                  <a:srgbClr val="A5A5A5"/>
                </a:buClr>
              </a:pPr>
              <a:r>
                <a:rPr lang="ru-RU" sz="1000" b="1" dirty="0">
                  <a:latin typeface="Roboto Condensed"/>
                  <a:ea typeface="Roboto Condensed"/>
                  <a:cs typeface="Roboto Condensed"/>
                </a:rPr>
                <a:t>УФНС РОССИИ 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buClr>
                  <a:srgbClr val="A5A5A5"/>
                </a:buClr>
              </a:pPr>
              <a:r>
                <a:rPr lang="ru-RU" sz="1000" b="1" dirty="0">
                  <a:latin typeface="Roboto Condensed"/>
                  <a:ea typeface="Roboto Condensed"/>
                  <a:cs typeface="Roboto Condensed"/>
                </a:rPr>
                <a:t>ПО КРАСНОДАРСКОМУ КРАЮ</a:t>
              </a:r>
            </a:p>
          </p:txBody>
        </p:sp>
      </p:grpSp>
      <p:sp>
        <p:nvSpPr>
          <p:cNvPr id="217" name="Shape 217"/>
          <p:cNvSpPr/>
          <p:nvPr/>
        </p:nvSpPr>
        <p:spPr>
          <a:xfrm>
            <a:off x="-21157" y="791336"/>
            <a:ext cx="11724268" cy="3149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sz="2400">
              <a:solidFill>
                <a:schemeClr val="lt1"/>
              </a:solidFill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11676620" y="3827"/>
            <a:ext cx="514800" cy="6858000"/>
          </a:xfrm>
          <a:custGeom>
            <a:avLst/>
            <a:gdLst>
              <a:gd name="connsiteX0" fmla="*/ 0 w 728132"/>
              <a:gd name="connsiteY0" fmla="*/ 0 h 1193800"/>
              <a:gd name="connsiteX1" fmla="*/ 728132 w 728132"/>
              <a:gd name="connsiteY1" fmla="*/ 0 h 1193800"/>
              <a:gd name="connsiteX2" fmla="*/ 728132 w 728132"/>
              <a:gd name="connsiteY2" fmla="*/ 1193800 h 1193800"/>
              <a:gd name="connsiteX3" fmla="*/ 0 w 728132"/>
              <a:gd name="connsiteY3" fmla="*/ 1193800 h 1193800"/>
              <a:gd name="connsiteX4" fmla="*/ 0 w 728132"/>
              <a:gd name="connsiteY4" fmla="*/ 0 h 1193800"/>
              <a:gd name="connsiteX0" fmla="*/ 0 w 728132"/>
              <a:gd name="connsiteY0" fmla="*/ 0 h 1193800"/>
              <a:gd name="connsiteX1" fmla="*/ 728132 w 728132"/>
              <a:gd name="connsiteY1" fmla="*/ 0 h 1193800"/>
              <a:gd name="connsiteX2" fmla="*/ 728132 w 728132"/>
              <a:gd name="connsiteY2" fmla="*/ 1193800 h 1193800"/>
              <a:gd name="connsiteX3" fmla="*/ 8467 w 728132"/>
              <a:gd name="connsiteY3" fmla="*/ 609600 h 1193800"/>
              <a:gd name="connsiteX4" fmla="*/ 0 w 728132"/>
              <a:gd name="connsiteY4" fmla="*/ 0 h 1193800"/>
              <a:gd name="connsiteX0" fmla="*/ 0 w 728132"/>
              <a:gd name="connsiteY0" fmla="*/ 0 h 948266"/>
              <a:gd name="connsiteX1" fmla="*/ 728132 w 728132"/>
              <a:gd name="connsiteY1" fmla="*/ 0 h 948266"/>
              <a:gd name="connsiteX2" fmla="*/ 160865 w 728132"/>
              <a:gd name="connsiteY2" fmla="*/ 948266 h 948266"/>
              <a:gd name="connsiteX3" fmla="*/ 8467 w 728132"/>
              <a:gd name="connsiteY3" fmla="*/ 609600 h 948266"/>
              <a:gd name="connsiteX4" fmla="*/ 0 w 728132"/>
              <a:gd name="connsiteY4" fmla="*/ 0 h 948266"/>
              <a:gd name="connsiteX0" fmla="*/ 0 w 211665"/>
              <a:gd name="connsiteY0" fmla="*/ 0 h 948266"/>
              <a:gd name="connsiteX1" fmla="*/ 211665 w 211665"/>
              <a:gd name="connsiteY1" fmla="*/ 567267 h 948266"/>
              <a:gd name="connsiteX2" fmla="*/ 160865 w 211665"/>
              <a:gd name="connsiteY2" fmla="*/ 948266 h 948266"/>
              <a:gd name="connsiteX3" fmla="*/ 8467 w 211665"/>
              <a:gd name="connsiteY3" fmla="*/ 609600 h 948266"/>
              <a:gd name="connsiteX4" fmla="*/ 0 w 211665"/>
              <a:gd name="connsiteY4" fmla="*/ 0 h 948266"/>
              <a:gd name="connsiteX0" fmla="*/ 0 w 160865"/>
              <a:gd name="connsiteY0" fmla="*/ 0 h 948266"/>
              <a:gd name="connsiteX1" fmla="*/ 154515 w 160865"/>
              <a:gd name="connsiteY1" fmla="*/ 354542 h 948266"/>
              <a:gd name="connsiteX2" fmla="*/ 160865 w 160865"/>
              <a:gd name="connsiteY2" fmla="*/ 948266 h 948266"/>
              <a:gd name="connsiteX3" fmla="*/ 8467 w 160865"/>
              <a:gd name="connsiteY3" fmla="*/ 609600 h 948266"/>
              <a:gd name="connsiteX4" fmla="*/ 0 w 160865"/>
              <a:gd name="connsiteY4" fmla="*/ 0 h 948266"/>
              <a:gd name="connsiteX0" fmla="*/ 7408 w 168273"/>
              <a:gd name="connsiteY0" fmla="*/ 0 h 948266"/>
              <a:gd name="connsiteX1" fmla="*/ 161923 w 168273"/>
              <a:gd name="connsiteY1" fmla="*/ 354542 h 948266"/>
              <a:gd name="connsiteX2" fmla="*/ 168273 w 168273"/>
              <a:gd name="connsiteY2" fmla="*/ 948266 h 948266"/>
              <a:gd name="connsiteX3" fmla="*/ 0 w 168273"/>
              <a:gd name="connsiteY3" fmla="*/ 625475 h 948266"/>
              <a:gd name="connsiteX4" fmla="*/ 7408 w 168273"/>
              <a:gd name="connsiteY4" fmla="*/ 0 h 948266"/>
              <a:gd name="connsiteX0" fmla="*/ 7408 w 168273"/>
              <a:gd name="connsiteY0" fmla="*/ 0 h 970491"/>
              <a:gd name="connsiteX1" fmla="*/ 161923 w 168273"/>
              <a:gd name="connsiteY1" fmla="*/ 354542 h 970491"/>
              <a:gd name="connsiteX2" fmla="*/ 168273 w 168273"/>
              <a:gd name="connsiteY2" fmla="*/ 970491 h 970491"/>
              <a:gd name="connsiteX3" fmla="*/ 0 w 168273"/>
              <a:gd name="connsiteY3" fmla="*/ 625475 h 970491"/>
              <a:gd name="connsiteX4" fmla="*/ 7408 w 168273"/>
              <a:gd name="connsiteY4" fmla="*/ 0 h 970491"/>
              <a:gd name="connsiteX0" fmla="*/ 760 w 168643"/>
              <a:gd name="connsiteY0" fmla="*/ 0 h 972190"/>
              <a:gd name="connsiteX1" fmla="*/ 162293 w 168643"/>
              <a:gd name="connsiteY1" fmla="*/ 356241 h 972190"/>
              <a:gd name="connsiteX2" fmla="*/ 168643 w 168643"/>
              <a:gd name="connsiteY2" fmla="*/ 972190 h 972190"/>
              <a:gd name="connsiteX3" fmla="*/ 370 w 168643"/>
              <a:gd name="connsiteY3" fmla="*/ 627174 h 972190"/>
              <a:gd name="connsiteX4" fmla="*/ 760 w 168643"/>
              <a:gd name="connsiteY4" fmla="*/ 0 h 972190"/>
              <a:gd name="connsiteX0" fmla="*/ 760 w 169699"/>
              <a:gd name="connsiteY0" fmla="*/ 0 h 972190"/>
              <a:gd name="connsiteX1" fmla="*/ 169140 w 169699"/>
              <a:gd name="connsiteY1" fmla="*/ 356241 h 972190"/>
              <a:gd name="connsiteX2" fmla="*/ 168643 w 169699"/>
              <a:gd name="connsiteY2" fmla="*/ 972190 h 972190"/>
              <a:gd name="connsiteX3" fmla="*/ 370 w 169699"/>
              <a:gd name="connsiteY3" fmla="*/ 627174 h 972190"/>
              <a:gd name="connsiteX4" fmla="*/ 760 w 169699"/>
              <a:gd name="connsiteY4" fmla="*/ 0 h 972190"/>
              <a:gd name="connsiteX0" fmla="*/ 760 w 169699"/>
              <a:gd name="connsiteY0" fmla="*/ 0 h 2493305"/>
              <a:gd name="connsiteX1" fmla="*/ 169140 w 169699"/>
              <a:gd name="connsiteY1" fmla="*/ 356241 h 2493305"/>
              <a:gd name="connsiteX2" fmla="*/ 168643 w 169699"/>
              <a:gd name="connsiteY2" fmla="*/ 972190 h 2493305"/>
              <a:gd name="connsiteX3" fmla="*/ 370 w 169699"/>
              <a:gd name="connsiteY3" fmla="*/ 2493305 h 2493305"/>
              <a:gd name="connsiteX4" fmla="*/ 760 w 169699"/>
              <a:gd name="connsiteY4" fmla="*/ 0 h 2493305"/>
              <a:gd name="connsiteX0" fmla="*/ 760 w 173673"/>
              <a:gd name="connsiteY0" fmla="*/ 0 h 2493305"/>
              <a:gd name="connsiteX1" fmla="*/ 169140 w 173673"/>
              <a:gd name="connsiteY1" fmla="*/ 356241 h 2493305"/>
              <a:gd name="connsiteX2" fmla="*/ 173673 w 173673"/>
              <a:gd name="connsiteY2" fmla="*/ 2482636 h 2493305"/>
              <a:gd name="connsiteX3" fmla="*/ 370 w 173673"/>
              <a:gd name="connsiteY3" fmla="*/ 2493305 h 2493305"/>
              <a:gd name="connsiteX4" fmla="*/ 760 w 173673"/>
              <a:gd name="connsiteY4" fmla="*/ 0 h 2493305"/>
              <a:gd name="connsiteX0" fmla="*/ 5420 w 178333"/>
              <a:gd name="connsiteY0" fmla="*/ 0 h 2483560"/>
              <a:gd name="connsiteX1" fmla="*/ 173800 w 178333"/>
              <a:gd name="connsiteY1" fmla="*/ 356241 h 2483560"/>
              <a:gd name="connsiteX2" fmla="*/ 178333 w 178333"/>
              <a:gd name="connsiteY2" fmla="*/ 2482636 h 2483560"/>
              <a:gd name="connsiteX3" fmla="*/ 0 w 178333"/>
              <a:gd name="connsiteY3" fmla="*/ 2483560 h 2483560"/>
              <a:gd name="connsiteX4" fmla="*/ 5420 w 178333"/>
              <a:gd name="connsiteY4" fmla="*/ 0 h 2483560"/>
              <a:gd name="connsiteX0" fmla="*/ 5420 w 178333"/>
              <a:gd name="connsiteY0" fmla="*/ 1110353 h 3593913"/>
              <a:gd name="connsiteX1" fmla="*/ 173800 w 178333"/>
              <a:gd name="connsiteY1" fmla="*/ 0 h 3593913"/>
              <a:gd name="connsiteX2" fmla="*/ 178333 w 178333"/>
              <a:gd name="connsiteY2" fmla="*/ 3592989 h 3593913"/>
              <a:gd name="connsiteX3" fmla="*/ 0 w 178333"/>
              <a:gd name="connsiteY3" fmla="*/ 3593913 h 3593913"/>
              <a:gd name="connsiteX4" fmla="*/ 5420 w 178333"/>
              <a:gd name="connsiteY4" fmla="*/ 1110353 h 3593913"/>
              <a:gd name="connsiteX0" fmla="*/ 5420 w 178333"/>
              <a:gd name="connsiteY0" fmla="*/ 0 h 3594468"/>
              <a:gd name="connsiteX1" fmla="*/ 173800 w 178333"/>
              <a:gd name="connsiteY1" fmla="*/ 555 h 3594468"/>
              <a:gd name="connsiteX2" fmla="*/ 178333 w 178333"/>
              <a:gd name="connsiteY2" fmla="*/ 3593544 h 3594468"/>
              <a:gd name="connsiteX3" fmla="*/ 0 w 178333"/>
              <a:gd name="connsiteY3" fmla="*/ 3594468 h 3594468"/>
              <a:gd name="connsiteX4" fmla="*/ 5420 w 178333"/>
              <a:gd name="connsiteY4" fmla="*/ 0 h 3594468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8333"/>
              <a:gd name="ODFBottom" fmla="val 3594468"/>
              <a:gd name="ODFWidth" fmla="val 178333"/>
              <a:gd name="ODFHeight" fmla="val 3594468"/>
            </a:gdLst>
            <a:ahLst/>
            <a:cxnLst/>
            <a:rect l="OXMLTextRectL" t="OXMLTextRectT" r="OXMLTextRectR" b="OXMLTextRectB"/>
            <a:pathLst>
              <a:path w="178333" h="3594468">
                <a:moveTo>
                  <a:pt x="5420" y="0"/>
                </a:moveTo>
                <a:lnTo>
                  <a:pt x="173800" y="555"/>
                </a:lnTo>
                <a:cubicBezTo>
                  <a:pt x="175917" y="198463"/>
                  <a:pt x="176216" y="3395636"/>
                  <a:pt x="178333" y="3593544"/>
                </a:cubicBezTo>
                <a:lnTo>
                  <a:pt x="0" y="3594468"/>
                </a:lnTo>
                <a:cubicBezTo>
                  <a:pt x="2469" y="3385976"/>
                  <a:pt x="2951" y="208492"/>
                  <a:pt x="542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49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sz="2400">
              <a:solidFill>
                <a:schemeClr val="lt1"/>
              </a:solidFill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0" y="3933056"/>
            <a:ext cx="11703112" cy="29249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sz="2400">
              <a:solidFill>
                <a:schemeClr val="lt1"/>
              </a:solidFill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1894432" y="376308"/>
            <a:ext cx="9029771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Обращаем внимание!</a:t>
            </a:r>
          </a:p>
        </p:txBody>
      </p:sp>
      <p:sp>
        <p:nvSpPr>
          <p:cNvPr id="233" name="Shape 233"/>
          <p:cNvSpPr/>
          <p:nvPr/>
        </p:nvSpPr>
        <p:spPr>
          <a:xfrm>
            <a:off x="64432" y="3219964"/>
            <a:ext cx="11513619" cy="376513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lvl="1" indent="0" algn="l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lvl="2" indent="0" algn="l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lvl="3" indent="0" algn="l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lvl="4" indent="0" algn="l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lvl="5" indent="0" algn="l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lvl="6" indent="0" algn="l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lvl="7" indent="0" algn="l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lvl="8" indent="0" algn="l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00272" algn="just"/>
            <a:r>
              <a:rPr lang="ru-RU" sz="1867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Важно</a:t>
            </a: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что несмотря на переход на пониженные налоговые ставки, </a:t>
            </a:r>
            <a:r>
              <a:rPr lang="ru-RU" sz="1867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отдельным операциям НДС исчисляется по иным ставкам</a:t>
            </a:r>
            <a:r>
              <a:rPr lang="ru-RU" sz="18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когда налогоплательщик:</a:t>
            </a:r>
            <a:endParaRPr lang="ru-RU" sz="1867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599002" algn="just"/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является </a:t>
            </a:r>
            <a:r>
              <a:rPr lang="ru-RU" sz="18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налоговым агентом</a:t>
            </a: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НДС;</a:t>
            </a:r>
            <a:endParaRPr lang="ru-RU" sz="1867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96885" indent="2117" algn="just"/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выставил счет-фактуру</a:t>
            </a: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выделенной суммой налога, в том числе по полученному авансу;</a:t>
            </a:r>
            <a:endParaRPr lang="ru-RU" sz="1867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599002" algn="just"/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ввез товары</a:t>
            </a: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территорию Российской Федерации;</a:t>
            </a:r>
            <a:endParaRPr lang="ru-RU" sz="1867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96885" indent="2117" algn="just">
              <a:buFontTx/>
              <a:buChar char="-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осуществляет определенные НК РФ операции (</a:t>
            </a:r>
            <a:r>
              <a:rPr lang="ru-RU" sz="18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пп</a:t>
            </a: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1 – 1.2, 2.1 -3.1, 7, 11 п. 1 ст. 164), облагаемые </a:t>
            </a:r>
            <a:r>
              <a:rPr lang="ru-RU" sz="18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ставке 0 процентов</a:t>
            </a: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67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 частности, экспорт товаров, услуг международной перевозки, транспортно-экспедиционных услуг).</a:t>
            </a: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endParaRPr lang="ru-RU" sz="1867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599425" algn="just">
              <a:lnSpc>
                <a:spcPct val="107000"/>
              </a:lnSpc>
            </a:pPr>
            <a:r>
              <a:rPr lang="ru-RU" sz="18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Независимо от того, по какой ставке плательщик УСН исчисляет НДС, </a:t>
            </a:r>
            <a:r>
              <a:rPr lang="ru-RU" sz="1867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операции, указанные в ст. 149 НК РФ, освобождены от налогообложения</a:t>
            </a:r>
            <a:r>
              <a:rPr lang="ru-RU" sz="1867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67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6885" indent="2117" algn="just">
              <a:buFontTx/>
              <a:buChar char="-"/>
            </a:pPr>
            <a:endParaRPr lang="ru-RU" sz="186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sz="1200" dirty="0"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1676621" y="6372828"/>
            <a:ext cx="514611" cy="485173"/>
          </a:xfrm>
          <a:custGeom>
            <a:avLst/>
            <a:gdLst>
              <a:gd name="connsiteX0" fmla="*/ 0 w 728132"/>
              <a:gd name="connsiteY0" fmla="*/ 0 h 1193800"/>
              <a:gd name="connsiteX1" fmla="*/ 728132 w 728132"/>
              <a:gd name="connsiteY1" fmla="*/ 0 h 1193800"/>
              <a:gd name="connsiteX2" fmla="*/ 728132 w 728132"/>
              <a:gd name="connsiteY2" fmla="*/ 1193800 h 1193800"/>
              <a:gd name="connsiteX3" fmla="*/ 0 w 728132"/>
              <a:gd name="connsiteY3" fmla="*/ 1193800 h 1193800"/>
              <a:gd name="connsiteX4" fmla="*/ 0 w 728132"/>
              <a:gd name="connsiteY4" fmla="*/ 0 h 1193800"/>
              <a:gd name="connsiteX0" fmla="*/ 0 w 728132"/>
              <a:gd name="connsiteY0" fmla="*/ 0 h 1193800"/>
              <a:gd name="connsiteX1" fmla="*/ 728132 w 728132"/>
              <a:gd name="connsiteY1" fmla="*/ 0 h 1193800"/>
              <a:gd name="connsiteX2" fmla="*/ 728132 w 728132"/>
              <a:gd name="connsiteY2" fmla="*/ 1193800 h 1193800"/>
              <a:gd name="connsiteX3" fmla="*/ 8467 w 728132"/>
              <a:gd name="connsiteY3" fmla="*/ 609600 h 1193800"/>
              <a:gd name="connsiteX4" fmla="*/ 0 w 728132"/>
              <a:gd name="connsiteY4" fmla="*/ 0 h 1193800"/>
              <a:gd name="connsiteX0" fmla="*/ 0 w 728132"/>
              <a:gd name="connsiteY0" fmla="*/ 0 h 948266"/>
              <a:gd name="connsiteX1" fmla="*/ 728132 w 728132"/>
              <a:gd name="connsiteY1" fmla="*/ 0 h 948266"/>
              <a:gd name="connsiteX2" fmla="*/ 160865 w 728132"/>
              <a:gd name="connsiteY2" fmla="*/ 948266 h 948266"/>
              <a:gd name="connsiteX3" fmla="*/ 8467 w 728132"/>
              <a:gd name="connsiteY3" fmla="*/ 609600 h 948266"/>
              <a:gd name="connsiteX4" fmla="*/ 0 w 728132"/>
              <a:gd name="connsiteY4" fmla="*/ 0 h 948266"/>
              <a:gd name="connsiteX0" fmla="*/ 0 w 211665"/>
              <a:gd name="connsiteY0" fmla="*/ 0 h 948266"/>
              <a:gd name="connsiteX1" fmla="*/ 211665 w 211665"/>
              <a:gd name="connsiteY1" fmla="*/ 567267 h 948266"/>
              <a:gd name="connsiteX2" fmla="*/ 160865 w 211665"/>
              <a:gd name="connsiteY2" fmla="*/ 948266 h 948266"/>
              <a:gd name="connsiteX3" fmla="*/ 8467 w 211665"/>
              <a:gd name="connsiteY3" fmla="*/ 609600 h 948266"/>
              <a:gd name="connsiteX4" fmla="*/ 0 w 211665"/>
              <a:gd name="connsiteY4" fmla="*/ 0 h 948266"/>
              <a:gd name="connsiteX0" fmla="*/ 0 w 160865"/>
              <a:gd name="connsiteY0" fmla="*/ 0 h 948266"/>
              <a:gd name="connsiteX1" fmla="*/ 154515 w 160865"/>
              <a:gd name="connsiteY1" fmla="*/ 354542 h 948266"/>
              <a:gd name="connsiteX2" fmla="*/ 160865 w 160865"/>
              <a:gd name="connsiteY2" fmla="*/ 948266 h 948266"/>
              <a:gd name="connsiteX3" fmla="*/ 8467 w 160865"/>
              <a:gd name="connsiteY3" fmla="*/ 609600 h 948266"/>
              <a:gd name="connsiteX4" fmla="*/ 0 w 160865"/>
              <a:gd name="connsiteY4" fmla="*/ 0 h 948266"/>
              <a:gd name="connsiteX0" fmla="*/ 7408 w 168273"/>
              <a:gd name="connsiteY0" fmla="*/ 0 h 948266"/>
              <a:gd name="connsiteX1" fmla="*/ 161923 w 168273"/>
              <a:gd name="connsiteY1" fmla="*/ 354542 h 948266"/>
              <a:gd name="connsiteX2" fmla="*/ 168273 w 168273"/>
              <a:gd name="connsiteY2" fmla="*/ 948266 h 948266"/>
              <a:gd name="connsiteX3" fmla="*/ 0 w 168273"/>
              <a:gd name="connsiteY3" fmla="*/ 625475 h 948266"/>
              <a:gd name="connsiteX4" fmla="*/ 7408 w 168273"/>
              <a:gd name="connsiteY4" fmla="*/ 0 h 948266"/>
              <a:gd name="connsiteX0" fmla="*/ 7408 w 168273"/>
              <a:gd name="connsiteY0" fmla="*/ 0 h 970491"/>
              <a:gd name="connsiteX1" fmla="*/ 161923 w 168273"/>
              <a:gd name="connsiteY1" fmla="*/ 354542 h 970491"/>
              <a:gd name="connsiteX2" fmla="*/ 168273 w 168273"/>
              <a:gd name="connsiteY2" fmla="*/ 970491 h 970491"/>
              <a:gd name="connsiteX3" fmla="*/ 0 w 168273"/>
              <a:gd name="connsiteY3" fmla="*/ 625475 h 970491"/>
              <a:gd name="connsiteX4" fmla="*/ 7408 w 168273"/>
              <a:gd name="connsiteY4" fmla="*/ 0 h 970491"/>
              <a:gd name="connsiteX0" fmla="*/ 760 w 168643"/>
              <a:gd name="connsiteY0" fmla="*/ 0 h 972190"/>
              <a:gd name="connsiteX1" fmla="*/ 162293 w 168643"/>
              <a:gd name="connsiteY1" fmla="*/ 356241 h 972190"/>
              <a:gd name="connsiteX2" fmla="*/ 168643 w 168643"/>
              <a:gd name="connsiteY2" fmla="*/ 972190 h 972190"/>
              <a:gd name="connsiteX3" fmla="*/ 370 w 168643"/>
              <a:gd name="connsiteY3" fmla="*/ 627174 h 972190"/>
              <a:gd name="connsiteX4" fmla="*/ 760 w 168643"/>
              <a:gd name="connsiteY4" fmla="*/ 0 h 972190"/>
              <a:gd name="connsiteX0" fmla="*/ 760 w 169699"/>
              <a:gd name="connsiteY0" fmla="*/ 0 h 972190"/>
              <a:gd name="connsiteX1" fmla="*/ 169140 w 169699"/>
              <a:gd name="connsiteY1" fmla="*/ 356241 h 972190"/>
              <a:gd name="connsiteX2" fmla="*/ 168643 w 169699"/>
              <a:gd name="connsiteY2" fmla="*/ 972190 h 972190"/>
              <a:gd name="connsiteX3" fmla="*/ 370 w 169699"/>
              <a:gd name="connsiteY3" fmla="*/ 627174 h 972190"/>
              <a:gd name="connsiteX4" fmla="*/ 760 w 169699"/>
              <a:gd name="connsiteY4" fmla="*/ 0 h 972190"/>
              <a:gd name="connsiteX0" fmla="*/ 760 w 169699"/>
              <a:gd name="connsiteY0" fmla="*/ 0 h 2493305"/>
              <a:gd name="connsiteX1" fmla="*/ 169140 w 169699"/>
              <a:gd name="connsiteY1" fmla="*/ 356241 h 2493305"/>
              <a:gd name="connsiteX2" fmla="*/ 168643 w 169699"/>
              <a:gd name="connsiteY2" fmla="*/ 972190 h 2493305"/>
              <a:gd name="connsiteX3" fmla="*/ 370 w 169699"/>
              <a:gd name="connsiteY3" fmla="*/ 2493305 h 2493305"/>
              <a:gd name="connsiteX4" fmla="*/ 760 w 169699"/>
              <a:gd name="connsiteY4" fmla="*/ 0 h 2493305"/>
              <a:gd name="connsiteX0" fmla="*/ 760 w 173673"/>
              <a:gd name="connsiteY0" fmla="*/ 0 h 2493305"/>
              <a:gd name="connsiteX1" fmla="*/ 169140 w 173673"/>
              <a:gd name="connsiteY1" fmla="*/ 356241 h 2493305"/>
              <a:gd name="connsiteX2" fmla="*/ 173673 w 173673"/>
              <a:gd name="connsiteY2" fmla="*/ 2482636 h 2493305"/>
              <a:gd name="connsiteX3" fmla="*/ 370 w 173673"/>
              <a:gd name="connsiteY3" fmla="*/ 2493305 h 2493305"/>
              <a:gd name="connsiteX4" fmla="*/ 760 w 173673"/>
              <a:gd name="connsiteY4" fmla="*/ 0 h 2493305"/>
              <a:gd name="connsiteX0" fmla="*/ 5420 w 178333"/>
              <a:gd name="connsiteY0" fmla="*/ 0 h 2483560"/>
              <a:gd name="connsiteX1" fmla="*/ 173800 w 178333"/>
              <a:gd name="connsiteY1" fmla="*/ 356241 h 2483560"/>
              <a:gd name="connsiteX2" fmla="*/ 178333 w 178333"/>
              <a:gd name="connsiteY2" fmla="*/ 2482636 h 2483560"/>
              <a:gd name="connsiteX3" fmla="*/ 0 w 178333"/>
              <a:gd name="connsiteY3" fmla="*/ 2483560 h 2483560"/>
              <a:gd name="connsiteX4" fmla="*/ 5420 w 178333"/>
              <a:gd name="connsiteY4" fmla="*/ 0 h 2483560"/>
              <a:gd name="connsiteX0" fmla="*/ 5420 w 178333"/>
              <a:gd name="connsiteY0" fmla="*/ 1110353 h 3593913"/>
              <a:gd name="connsiteX1" fmla="*/ 173800 w 178333"/>
              <a:gd name="connsiteY1" fmla="*/ 0 h 3593913"/>
              <a:gd name="connsiteX2" fmla="*/ 178333 w 178333"/>
              <a:gd name="connsiteY2" fmla="*/ 3592989 h 3593913"/>
              <a:gd name="connsiteX3" fmla="*/ 0 w 178333"/>
              <a:gd name="connsiteY3" fmla="*/ 3593913 h 3593913"/>
              <a:gd name="connsiteX4" fmla="*/ 5420 w 178333"/>
              <a:gd name="connsiteY4" fmla="*/ 1110353 h 3593913"/>
              <a:gd name="connsiteX0" fmla="*/ 5420 w 178333"/>
              <a:gd name="connsiteY0" fmla="*/ 0 h 3594468"/>
              <a:gd name="connsiteX1" fmla="*/ 173800 w 178333"/>
              <a:gd name="connsiteY1" fmla="*/ 555 h 3594468"/>
              <a:gd name="connsiteX2" fmla="*/ 178333 w 178333"/>
              <a:gd name="connsiteY2" fmla="*/ 3593544 h 3594468"/>
              <a:gd name="connsiteX3" fmla="*/ 0 w 178333"/>
              <a:gd name="connsiteY3" fmla="*/ 3594468 h 3594468"/>
              <a:gd name="connsiteX4" fmla="*/ 5420 w 178333"/>
              <a:gd name="connsiteY4" fmla="*/ 0 h 3594468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8333"/>
              <a:gd name="ODFBottom" fmla="val 3594468"/>
              <a:gd name="ODFWidth" fmla="val 178333"/>
              <a:gd name="ODFHeight" fmla="val 3594468"/>
            </a:gdLst>
            <a:ahLst/>
            <a:cxnLst/>
            <a:rect l="OXMLTextRectL" t="OXMLTextRectT" r="OXMLTextRectR" b="OXMLTextRectB"/>
            <a:pathLst>
              <a:path w="178333" h="3594468">
                <a:moveTo>
                  <a:pt x="5420" y="0"/>
                </a:moveTo>
                <a:lnTo>
                  <a:pt x="173800" y="555"/>
                </a:lnTo>
                <a:cubicBezTo>
                  <a:pt x="175917" y="198463"/>
                  <a:pt x="176216" y="3395636"/>
                  <a:pt x="178333" y="3593544"/>
                </a:cubicBezTo>
                <a:lnTo>
                  <a:pt x="0" y="3594468"/>
                </a:lnTo>
                <a:cubicBezTo>
                  <a:pt x="2469" y="3385976"/>
                  <a:pt x="2951" y="208492"/>
                  <a:pt x="542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49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sz="23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5" name="Shape 235"/>
          <p:cNvSpPr/>
          <p:nvPr/>
        </p:nvSpPr>
        <p:spPr>
          <a:xfrm rot="16200000" flipV="1">
            <a:off x="10622713" y="2347017"/>
            <a:ext cx="2639948" cy="532132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sz="2400">
              <a:solidFill>
                <a:schemeClr val="lt1"/>
              </a:solidFill>
            </a:endParaRPr>
          </a:p>
        </p:txBody>
      </p:sp>
      <p:sp>
        <p:nvSpPr>
          <p:cNvPr id="236" name="Shape 236"/>
          <p:cNvSpPr/>
          <p:nvPr/>
        </p:nvSpPr>
        <p:spPr>
          <a:xfrm rot="16200000" flipV="1">
            <a:off x="10566599" y="5051887"/>
            <a:ext cx="2761143" cy="521808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sz="2400">
              <a:solidFill>
                <a:schemeClr val="lt1"/>
              </a:solidFill>
            </a:endParaRPr>
          </a:p>
        </p:txBody>
      </p:sp>
      <p:sp>
        <p:nvSpPr>
          <p:cNvPr id="237" name="Shape 237"/>
          <p:cNvSpPr/>
          <p:nvPr/>
        </p:nvSpPr>
        <p:spPr>
          <a:xfrm flipH="1">
            <a:off x="11703109" y="764705"/>
            <a:ext cx="505643" cy="589244"/>
          </a:xfrm>
          <a:custGeom>
            <a:avLst/>
            <a:gdLst>
              <a:gd name="connsiteX0" fmla="*/ 0 w 728132"/>
              <a:gd name="connsiteY0" fmla="*/ 0 h 1193800"/>
              <a:gd name="connsiteX1" fmla="*/ 728132 w 728132"/>
              <a:gd name="connsiteY1" fmla="*/ 0 h 1193800"/>
              <a:gd name="connsiteX2" fmla="*/ 728132 w 728132"/>
              <a:gd name="connsiteY2" fmla="*/ 1193800 h 1193800"/>
              <a:gd name="connsiteX3" fmla="*/ 0 w 728132"/>
              <a:gd name="connsiteY3" fmla="*/ 1193800 h 1193800"/>
              <a:gd name="connsiteX4" fmla="*/ 0 w 728132"/>
              <a:gd name="connsiteY4" fmla="*/ 0 h 1193800"/>
              <a:gd name="connsiteX0" fmla="*/ 0 w 728132"/>
              <a:gd name="connsiteY0" fmla="*/ 0 h 1193800"/>
              <a:gd name="connsiteX1" fmla="*/ 728132 w 728132"/>
              <a:gd name="connsiteY1" fmla="*/ 0 h 1193800"/>
              <a:gd name="connsiteX2" fmla="*/ 728132 w 728132"/>
              <a:gd name="connsiteY2" fmla="*/ 1193800 h 1193800"/>
              <a:gd name="connsiteX3" fmla="*/ 8467 w 728132"/>
              <a:gd name="connsiteY3" fmla="*/ 609600 h 1193800"/>
              <a:gd name="connsiteX4" fmla="*/ 0 w 728132"/>
              <a:gd name="connsiteY4" fmla="*/ 0 h 1193800"/>
              <a:gd name="connsiteX0" fmla="*/ 0 w 728132"/>
              <a:gd name="connsiteY0" fmla="*/ 0 h 948266"/>
              <a:gd name="connsiteX1" fmla="*/ 728132 w 728132"/>
              <a:gd name="connsiteY1" fmla="*/ 0 h 948266"/>
              <a:gd name="connsiteX2" fmla="*/ 160865 w 728132"/>
              <a:gd name="connsiteY2" fmla="*/ 948266 h 948266"/>
              <a:gd name="connsiteX3" fmla="*/ 8467 w 728132"/>
              <a:gd name="connsiteY3" fmla="*/ 609600 h 948266"/>
              <a:gd name="connsiteX4" fmla="*/ 0 w 728132"/>
              <a:gd name="connsiteY4" fmla="*/ 0 h 948266"/>
              <a:gd name="connsiteX0" fmla="*/ 0 w 211665"/>
              <a:gd name="connsiteY0" fmla="*/ 0 h 948266"/>
              <a:gd name="connsiteX1" fmla="*/ 211665 w 211665"/>
              <a:gd name="connsiteY1" fmla="*/ 567267 h 948266"/>
              <a:gd name="connsiteX2" fmla="*/ 160865 w 211665"/>
              <a:gd name="connsiteY2" fmla="*/ 948266 h 948266"/>
              <a:gd name="connsiteX3" fmla="*/ 8467 w 211665"/>
              <a:gd name="connsiteY3" fmla="*/ 609600 h 948266"/>
              <a:gd name="connsiteX4" fmla="*/ 0 w 211665"/>
              <a:gd name="connsiteY4" fmla="*/ 0 h 948266"/>
              <a:gd name="connsiteX0" fmla="*/ 0 w 160865"/>
              <a:gd name="connsiteY0" fmla="*/ 0 h 948266"/>
              <a:gd name="connsiteX1" fmla="*/ 154515 w 160865"/>
              <a:gd name="connsiteY1" fmla="*/ 354542 h 948266"/>
              <a:gd name="connsiteX2" fmla="*/ 160865 w 160865"/>
              <a:gd name="connsiteY2" fmla="*/ 948266 h 948266"/>
              <a:gd name="connsiteX3" fmla="*/ 8467 w 160865"/>
              <a:gd name="connsiteY3" fmla="*/ 609600 h 948266"/>
              <a:gd name="connsiteX4" fmla="*/ 0 w 160865"/>
              <a:gd name="connsiteY4" fmla="*/ 0 h 948266"/>
              <a:gd name="connsiteX0" fmla="*/ 7408 w 168273"/>
              <a:gd name="connsiteY0" fmla="*/ 0 h 948266"/>
              <a:gd name="connsiteX1" fmla="*/ 161923 w 168273"/>
              <a:gd name="connsiteY1" fmla="*/ 354542 h 948266"/>
              <a:gd name="connsiteX2" fmla="*/ 168273 w 168273"/>
              <a:gd name="connsiteY2" fmla="*/ 948266 h 948266"/>
              <a:gd name="connsiteX3" fmla="*/ 0 w 168273"/>
              <a:gd name="connsiteY3" fmla="*/ 625475 h 948266"/>
              <a:gd name="connsiteX4" fmla="*/ 7408 w 168273"/>
              <a:gd name="connsiteY4" fmla="*/ 0 h 948266"/>
              <a:gd name="connsiteX0" fmla="*/ 7408 w 168273"/>
              <a:gd name="connsiteY0" fmla="*/ 0 h 970491"/>
              <a:gd name="connsiteX1" fmla="*/ 161923 w 168273"/>
              <a:gd name="connsiteY1" fmla="*/ 354542 h 970491"/>
              <a:gd name="connsiteX2" fmla="*/ 168273 w 168273"/>
              <a:gd name="connsiteY2" fmla="*/ 970491 h 970491"/>
              <a:gd name="connsiteX3" fmla="*/ 0 w 168273"/>
              <a:gd name="connsiteY3" fmla="*/ 625475 h 970491"/>
              <a:gd name="connsiteX4" fmla="*/ 7408 w 168273"/>
              <a:gd name="connsiteY4" fmla="*/ 0 h 970491"/>
              <a:gd name="connsiteX0" fmla="*/ 760 w 168643"/>
              <a:gd name="connsiteY0" fmla="*/ 0 h 972190"/>
              <a:gd name="connsiteX1" fmla="*/ 162293 w 168643"/>
              <a:gd name="connsiteY1" fmla="*/ 356241 h 972190"/>
              <a:gd name="connsiteX2" fmla="*/ 168643 w 168643"/>
              <a:gd name="connsiteY2" fmla="*/ 972190 h 972190"/>
              <a:gd name="connsiteX3" fmla="*/ 370 w 168643"/>
              <a:gd name="connsiteY3" fmla="*/ 627174 h 972190"/>
              <a:gd name="connsiteX4" fmla="*/ 760 w 168643"/>
              <a:gd name="connsiteY4" fmla="*/ 0 h 972190"/>
              <a:gd name="connsiteX0" fmla="*/ 760 w 169699"/>
              <a:gd name="connsiteY0" fmla="*/ 0 h 972190"/>
              <a:gd name="connsiteX1" fmla="*/ 169140 w 169699"/>
              <a:gd name="connsiteY1" fmla="*/ 356241 h 972190"/>
              <a:gd name="connsiteX2" fmla="*/ 168643 w 169699"/>
              <a:gd name="connsiteY2" fmla="*/ 972190 h 972190"/>
              <a:gd name="connsiteX3" fmla="*/ 370 w 169699"/>
              <a:gd name="connsiteY3" fmla="*/ 627174 h 972190"/>
              <a:gd name="connsiteX4" fmla="*/ 760 w 169699"/>
              <a:gd name="connsiteY4" fmla="*/ 0 h 972190"/>
              <a:gd name="connsiteX0" fmla="*/ 77447 w 169329"/>
              <a:gd name="connsiteY0" fmla="*/ 0 h 803000"/>
              <a:gd name="connsiteX1" fmla="*/ 168770 w 169329"/>
              <a:gd name="connsiteY1" fmla="*/ 187051 h 803000"/>
              <a:gd name="connsiteX2" fmla="*/ 168273 w 169329"/>
              <a:gd name="connsiteY2" fmla="*/ 803000 h 803000"/>
              <a:gd name="connsiteX3" fmla="*/ 0 w 169329"/>
              <a:gd name="connsiteY3" fmla="*/ 457984 h 803000"/>
              <a:gd name="connsiteX4" fmla="*/ 77447 w 169329"/>
              <a:gd name="connsiteY4" fmla="*/ 0 h 803000"/>
              <a:gd name="connsiteX0" fmla="*/ 387 w 92269"/>
              <a:gd name="connsiteY0" fmla="*/ 0 h 803000"/>
              <a:gd name="connsiteX1" fmla="*/ 91710 w 92269"/>
              <a:gd name="connsiteY1" fmla="*/ 187051 h 803000"/>
              <a:gd name="connsiteX2" fmla="*/ 91213 w 92269"/>
              <a:gd name="connsiteY2" fmla="*/ 803000 h 803000"/>
              <a:gd name="connsiteX3" fmla="*/ 5705 w 92269"/>
              <a:gd name="connsiteY3" fmla="*/ 661012 h 803000"/>
              <a:gd name="connsiteX4" fmla="*/ 387 w 92269"/>
              <a:gd name="connsiteY4" fmla="*/ 0 h 803000"/>
              <a:gd name="connsiteX0" fmla="*/ 760 w 92642"/>
              <a:gd name="connsiteY0" fmla="*/ 0 h 803000"/>
              <a:gd name="connsiteX1" fmla="*/ 92083 w 92642"/>
              <a:gd name="connsiteY1" fmla="*/ 187051 h 803000"/>
              <a:gd name="connsiteX2" fmla="*/ 91586 w 92642"/>
              <a:gd name="connsiteY2" fmla="*/ 803000 h 803000"/>
              <a:gd name="connsiteX3" fmla="*/ 370 w 92642"/>
              <a:gd name="connsiteY3" fmla="*/ 672291 h 803000"/>
              <a:gd name="connsiteX4" fmla="*/ 760 w 92642"/>
              <a:gd name="connsiteY4" fmla="*/ 0 h 803000"/>
              <a:gd name="connsiteX0" fmla="*/ 760 w 92642"/>
              <a:gd name="connsiteY0" fmla="*/ 0 h 803000"/>
              <a:gd name="connsiteX1" fmla="*/ 92083 w 92642"/>
              <a:gd name="connsiteY1" fmla="*/ 187051 h 803000"/>
              <a:gd name="connsiteX2" fmla="*/ 91586 w 92642"/>
              <a:gd name="connsiteY2" fmla="*/ 803000 h 803000"/>
              <a:gd name="connsiteX3" fmla="*/ 370 w 92642"/>
              <a:gd name="connsiteY3" fmla="*/ 627174 h 803000"/>
              <a:gd name="connsiteX4" fmla="*/ 760 w 92642"/>
              <a:gd name="connsiteY4" fmla="*/ 0 h 803000"/>
              <a:gd name="connsiteX0" fmla="*/ 2150 w 94032"/>
              <a:gd name="connsiteY0" fmla="*/ 0 h 803000"/>
              <a:gd name="connsiteX1" fmla="*/ 93473 w 94032"/>
              <a:gd name="connsiteY1" fmla="*/ 187051 h 803000"/>
              <a:gd name="connsiteX2" fmla="*/ 92976 w 94032"/>
              <a:gd name="connsiteY2" fmla="*/ 803000 h 803000"/>
              <a:gd name="connsiteX3" fmla="*/ 0 w 94032"/>
              <a:gd name="connsiteY3" fmla="*/ 614584 h 803000"/>
              <a:gd name="connsiteX4" fmla="*/ 2150 w 94032"/>
              <a:gd name="connsiteY4" fmla="*/ 0 h 803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032"/>
              <a:gd name="ODFBottom" fmla="val 803000"/>
              <a:gd name="ODFWidth" fmla="val 94032"/>
              <a:gd name="ODFHeight" fmla="val 803000"/>
            </a:gdLst>
            <a:ahLst/>
            <a:cxnLst/>
            <a:rect l="OXMLTextRectL" t="OXMLTextRectT" r="OXMLTextRectR" b="OXMLTextRectB"/>
            <a:pathLst>
              <a:path w="94032" h="803000">
                <a:moveTo>
                  <a:pt x="2150" y="0"/>
                </a:moveTo>
                <a:cubicBezTo>
                  <a:pt x="58277" y="118747"/>
                  <a:pt x="37346" y="68304"/>
                  <a:pt x="93473" y="187051"/>
                </a:cubicBezTo>
                <a:cubicBezTo>
                  <a:pt x="95590" y="384959"/>
                  <a:pt x="90859" y="605092"/>
                  <a:pt x="92976" y="803000"/>
                </a:cubicBezTo>
                <a:cubicBezTo>
                  <a:pt x="62571" y="744391"/>
                  <a:pt x="30405" y="673193"/>
                  <a:pt x="0" y="614584"/>
                </a:cubicBezTo>
                <a:cubicBezTo>
                  <a:pt x="2469" y="406092"/>
                  <a:pt x="-319" y="208492"/>
                  <a:pt x="215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sz="2400">
              <a:solidFill>
                <a:schemeClr val="lt1"/>
              </a:solidFill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3514195" y="2672918"/>
            <a:ext cx="24237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sz="1600" b="1" dirty="0">
                <a:solidFill>
                  <a:schemeClr val="accent5">
                    <a:lumMod val="75000"/>
                  </a:schemeClr>
                </a:solidFill>
                <a:latin typeface="Roboto Condensed"/>
                <a:ea typeface="Roboto Condensed"/>
                <a:cs typeface="Roboto Condensed"/>
              </a:rPr>
              <a:t> </a:t>
            </a:r>
            <a:endParaRPr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90916" y="1040974"/>
            <a:ext cx="11521280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80990" indent="-38099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Подавать в налоговый орган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заявление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 выбор пониженной ставки НДС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не требуется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80990" indent="-38099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выбранной налоговой ставке будет отражена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налоговой декларации по НДС;</a:t>
            </a:r>
          </a:p>
          <a:p>
            <a:pPr marL="380990" indent="-38099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случае перехода 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пониженные налоговые ставки 5% или 7%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предусмотрено их применение в течение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12 последовательно идущих кварталов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если не утрачивается право на их применение. </a:t>
            </a:r>
          </a:p>
        </p:txBody>
      </p:sp>
    </p:spTree>
    <p:extLst>
      <p:ext uri="{BB962C8B-B14F-4D97-AF65-F5344CB8AC3E}">
        <p14:creationId xmlns:p14="http://schemas.microsoft.com/office/powerpoint/2010/main" val="14921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219"/>
          <p:cNvGrpSpPr/>
          <p:nvPr/>
        </p:nvGrpSpPr>
        <p:grpSpPr>
          <a:xfrm>
            <a:off x="-21157" y="-1712"/>
            <a:ext cx="2668004" cy="823959"/>
            <a:chOff x="0" y="0"/>
            <a:chExt cx="2668004" cy="823959"/>
          </a:xfrm>
        </p:grpSpPr>
        <p:sp>
          <p:nvSpPr>
            <p:cNvPr id="10" name="Shape 221"/>
            <p:cNvSpPr/>
            <p:nvPr/>
          </p:nvSpPr>
          <p:spPr>
            <a:xfrm>
              <a:off x="13923" y="1711"/>
              <a:ext cx="2654081" cy="822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sz="2400">
                <a:solidFill>
                  <a:schemeClr val="lt1"/>
                </a:solidFill>
              </a:endParaRPr>
            </a:p>
          </p:txBody>
        </p:sp>
        <p:pic>
          <p:nvPicPr>
            <p:cNvPr id="8" name="Picture 226"/>
            <p:cNvPicPr/>
            <p:nvPr/>
          </p:nvPicPr>
          <p:blipFill>
            <a:blip r:embed="rId2"/>
            <a:srcRect l="15666" t="27412" r="13990" b="24442"/>
            <a:stretch/>
          </p:blipFill>
          <p:spPr>
            <a:xfrm>
              <a:off x="0" y="0"/>
              <a:ext cx="692620" cy="664646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Shape 227"/>
            <p:cNvSpPr txBox="1"/>
            <p:nvPr/>
          </p:nvSpPr>
          <p:spPr>
            <a:xfrm>
              <a:off x="752561" y="213809"/>
              <a:ext cx="1534519" cy="118514"/>
            </a:xfrm>
            <a:prstGeom prst="rect">
              <a:avLst/>
            </a:prstGeom>
            <a:noFill/>
            <a:ln w="9525">
              <a:prstDash val="solid"/>
            </a:ln>
          </p:spPr>
          <p:txBody>
            <a:bodyPr vert="horz" lIns="0" tIns="0" rIns="0" bIns="0">
              <a:noAutofit/>
            </a:bodyPr>
            <a:lstStyle>
              <a:defPPr/>
              <a:lvl1pPr marL="0" lvl="0" indent="0" algn="l">
                <a:lnSpc>
                  <a:spcPct val="125000"/>
                </a:lnSpc>
                <a:spcBef>
                  <a:spcPts val="1200"/>
                </a:spcBef>
                <a:buClr>
                  <a:schemeClr val="accent1"/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1pPr>
              <a:lvl2pPr marL="457200" lvl="1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2pPr>
              <a:lvl3pPr marL="914400" lvl="2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3pPr>
              <a:lvl4pPr marL="1371600" lvl="3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4pPr>
              <a:lvl5pPr marL="1828800" lvl="4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5pPr>
              <a:lvl6pPr marL="2514600" lvl="5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buClr>
                  <a:srgbClr val="A5A5A5"/>
                </a:buClr>
              </a:pPr>
              <a:r>
                <a:rPr lang="ru-RU" sz="1000" b="1" dirty="0">
                  <a:latin typeface="Roboto Condensed"/>
                  <a:ea typeface="Roboto Condensed"/>
                  <a:cs typeface="Roboto Condensed"/>
                </a:rPr>
                <a:t>УФНС РОССИИ 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buClr>
                  <a:srgbClr val="A5A5A5"/>
                </a:buClr>
              </a:pPr>
              <a:r>
                <a:rPr lang="ru-RU" sz="1000" b="1" dirty="0">
                  <a:latin typeface="Roboto Condensed"/>
                  <a:ea typeface="Roboto Condensed"/>
                  <a:cs typeface="Roboto Condensed"/>
                </a:rPr>
                <a:t>ПО КРАСНОДАРСКОМУ КРАЮ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9206" t="15678" r="18413" b="18499"/>
          <a:stretch/>
        </p:blipFill>
        <p:spPr>
          <a:xfrm>
            <a:off x="-21158" y="822248"/>
            <a:ext cx="12213157" cy="549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8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219"/>
          <p:cNvGrpSpPr/>
          <p:nvPr/>
        </p:nvGrpSpPr>
        <p:grpSpPr>
          <a:xfrm>
            <a:off x="-21157" y="-1712"/>
            <a:ext cx="2668004" cy="823959"/>
            <a:chOff x="0" y="0"/>
            <a:chExt cx="2668004" cy="823959"/>
          </a:xfrm>
        </p:grpSpPr>
        <p:sp>
          <p:nvSpPr>
            <p:cNvPr id="10" name="Shape 221"/>
            <p:cNvSpPr/>
            <p:nvPr/>
          </p:nvSpPr>
          <p:spPr>
            <a:xfrm>
              <a:off x="13923" y="1711"/>
              <a:ext cx="2654081" cy="822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sz="2400">
                <a:solidFill>
                  <a:schemeClr val="lt1"/>
                </a:solidFill>
              </a:endParaRPr>
            </a:p>
          </p:txBody>
        </p:sp>
        <p:pic>
          <p:nvPicPr>
            <p:cNvPr id="8" name="Picture 226"/>
            <p:cNvPicPr/>
            <p:nvPr/>
          </p:nvPicPr>
          <p:blipFill>
            <a:blip r:embed="rId2"/>
            <a:srcRect l="15666" t="27412" r="13990" b="24442"/>
            <a:stretch/>
          </p:blipFill>
          <p:spPr>
            <a:xfrm>
              <a:off x="0" y="0"/>
              <a:ext cx="692620" cy="664646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Shape 227"/>
            <p:cNvSpPr txBox="1"/>
            <p:nvPr/>
          </p:nvSpPr>
          <p:spPr>
            <a:xfrm>
              <a:off x="752561" y="213809"/>
              <a:ext cx="1534519" cy="118514"/>
            </a:xfrm>
            <a:prstGeom prst="rect">
              <a:avLst/>
            </a:prstGeom>
            <a:noFill/>
            <a:ln w="9525">
              <a:prstDash val="solid"/>
            </a:ln>
          </p:spPr>
          <p:txBody>
            <a:bodyPr vert="horz" lIns="0" tIns="0" rIns="0" bIns="0">
              <a:noAutofit/>
            </a:bodyPr>
            <a:lstStyle>
              <a:defPPr/>
              <a:lvl1pPr marL="0" lvl="0" indent="0" algn="l">
                <a:lnSpc>
                  <a:spcPct val="125000"/>
                </a:lnSpc>
                <a:spcBef>
                  <a:spcPts val="1200"/>
                </a:spcBef>
                <a:buClr>
                  <a:schemeClr val="accent1"/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1pPr>
              <a:lvl2pPr marL="457200" lvl="1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2pPr>
              <a:lvl3pPr marL="914400" lvl="2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3pPr>
              <a:lvl4pPr marL="1371600" lvl="3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4pPr>
              <a:lvl5pPr marL="1828800" lvl="4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5pPr>
              <a:lvl6pPr marL="2514600" lvl="5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buClr>
                  <a:srgbClr val="A5A5A5"/>
                </a:buClr>
              </a:pPr>
              <a:r>
                <a:rPr lang="ru-RU" sz="1000" b="1" dirty="0">
                  <a:latin typeface="Roboto Condensed"/>
                  <a:ea typeface="Roboto Condensed"/>
                  <a:cs typeface="Roboto Condensed"/>
                </a:rPr>
                <a:t>УФНС РОССИИ 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buClr>
                  <a:srgbClr val="A5A5A5"/>
                </a:buClr>
              </a:pPr>
              <a:r>
                <a:rPr lang="ru-RU" sz="1000" b="1" dirty="0">
                  <a:latin typeface="Roboto Condensed"/>
                  <a:ea typeface="Roboto Condensed"/>
                  <a:cs typeface="Roboto Condensed"/>
                </a:rPr>
                <a:t>ПО КРАСНОДАРСКОМУ КРАЮ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9127" t="20642" r="17362" b="13805"/>
          <a:stretch/>
        </p:blipFill>
        <p:spPr>
          <a:xfrm>
            <a:off x="-21158" y="822246"/>
            <a:ext cx="12213157" cy="54188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4324" y="5642028"/>
            <a:ext cx="4725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Рекомендации по применению налоговой амнистии 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28.10.2024 №СД-4-2/11836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8962" y="5642028"/>
            <a:ext cx="504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Обзор судебной практики – Письмо ФНС России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от 16.07.2024 №БВ-4-7/8051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219"/>
          <p:cNvGrpSpPr/>
          <p:nvPr/>
        </p:nvGrpSpPr>
        <p:grpSpPr>
          <a:xfrm>
            <a:off x="-21157" y="-1712"/>
            <a:ext cx="2668004" cy="823959"/>
            <a:chOff x="0" y="0"/>
            <a:chExt cx="2668004" cy="823959"/>
          </a:xfrm>
        </p:grpSpPr>
        <p:sp>
          <p:nvSpPr>
            <p:cNvPr id="10" name="Shape 221"/>
            <p:cNvSpPr/>
            <p:nvPr/>
          </p:nvSpPr>
          <p:spPr>
            <a:xfrm>
              <a:off x="13923" y="1711"/>
              <a:ext cx="2654081" cy="822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sz="2400">
                <a:solidFill>
                  <a:schemeClr val="lt1"/>
                </a:solidFill>
              </a:endParaRPr>
            </a:p>
          </p:txBody>
        </p:sp>
        <p:pic>
          <p:nvPicPr>
            <p:cNvPr id="8" name="Picture 226"/>
            <p:cNvPicPr/>
            <p:nvPr/>
          </p:nvPicPr>
          <p:blipFill>
            <a:blip r:embed="rId2"/>
            <a:srcRect l="15666" t="27412" r="13990" b="24442"/>
            <a:stretch/>
          </p:blipFill>
          <p:spPr>
            <a:xfrm>
              <a:off x="0" y="0"/>
              <a:ext cx="692620" cy="664646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Shape 227"/>
            <p:cNvSpPr txBox="1"/>
            <p:nvPr/>
          </p:nvSpPr>
          <p:spPr>
            <a:xfrm>
              <a:off x="752561" y="213809"/>
              <a:ext cx="1534519" cy="118514"/>
            </a:xfrm>
            <a:prstGeom prst="rect">
              <a:avLst/>
            </a:prstGeom>
            <a:noFill/>
            <a:ln w="9525">
              <a:prstDash val="solid"/>
            </a:ln>
          </p:spPr>
          <p:txBody>
            <a:bodyPr vert="horz" lIns="0" tIns="0" rIns="0" bIns="0">
              <a:noAutofit/>
            </a:bodyPr>
            <a:lstStyle>
              <a:defPPr/>
              <a:lvl1pPr marL="0" lvl="0" indent="0" algn="l">
                <a:lnSpc>
                  <a:spcPct val="125000"/>
                </a:lnSpc>
                <a:spcBef>
                  <a:spcPts val="1200"/>
                </a:spcBef>
                <a:buClr>
                  <a:schemeClr val="accent1"/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1pPr>
              <a:lvl2pPr marL="457200" lvl="1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2pPr>
              <a:lvl3pPr marL="914400" lvl="2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3pPr>
              <a:lvl4pPr marL="1371600" lvl="3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4pPr>
              <a:lvl5pPr marL="1828800" lvl="4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5pPr>
              <a:lvl6pPr marL="2514600" lvl="5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buClr>
                  <a:srgbClr val="A5A5A5"/>
                </a:buClr>
              </a:pPr>
              <a:r>
                <a:rPr lang="ru-RU" sz="1000" b="1" dirty="0">
                  <a:latin typeface="Roboto Condensed"/>
                  <a:ea typeface="Roboto Condensed"/>
                  <a:cs typeface="Roboto Condensed"/>
                </a:rPr>
                <a:t>УФНС РОССИИ 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buClr>
                  <a:srgbClr val="A5A5A5"/>
                </a:buClr>
              </a:pPr>
              <a:r>
                <a:rPr lang="ru-RU" sz="1000" b="1" dirty="0">
                  <a:latin typeface="Roboto Condensed"/>
                  <a:ea typeface="Roboto Condensed"/>
                  <a:cs typeface="Roboto Condensed"/>
                </a:rPr>
                <a:t>ПО КРАСНОДАРСКОМУ КРАЮ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9127" t="22029" r="17064" b="12110"/>
          <a:stretch/>
        </p:blipFill>
        <p:spPr>
          <a:xfrm>
            <a:off x="0" y="822247"/>
            <a:ext cx="12192000" cy="546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219"/>
          <p:cNvGrpSpPr/>
          <p:nvPr/>
        </p:nvGrpSpPr>
        <p:grpSpPr>
          <a:xfrm>
            <a:off x="-21157" y="-1712"/>
            <a:ext cx="2668004" cy="823959"/>
            <a:chOff x="0" y="0"/>
            <a:chExt cx="2668004" cy="823959"/>
          </a:xfrm>
        </p:grpSpPr>
        <p:sp>
          <p:nvSpPr>
            <p:cNvPr id="10" name="Shape 221"/>
            <p:cNvSpPr/>
            <p:nvPr/>
          </p:nvSpPr>
          <p:spPr>
            <a:xfrm>
              <a:off x="13923" y="1711"/>
              <a:ext cx="2654081" cy="822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sz="2400">
                <a:solidFill>
                  <a:schemeClr val="lt1"/>
                </a:solidFill>
              </a:endParaRPr>
            </a:p>
          </p:txBody>
        </p:sp>
        <p:pic>
          <p:nvPicPr>
            <p:cNvPr id="8" name="Picture 226"/>
            <p:cNvPicPr/>
            <p:nvPr/>
          </p:nvPicPr>
          <p:blipFill>
            <a:blip r:embed="rId2"/>
            <a:srcRect l="15666" t="27412" r="13990" b="24442"/>
            <a:stretch/>
          </p:blipFill>
          <p:spPr>
            <a:xfrm>
              <a:off x="0" y="0"/>
              <a:ext cx="692620" cy="664646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Shape 227"/>
            <p:cNvSpPr txBox="1"/>
            <p:nvPr/>
          </p:nvSpPr>
          <p:spPr>
            <a:xfrm>
              <a:off x="752561" y="213809"/>
              <a:ext cx="1534519" cy="118514"/>
            </a:xfrm>
            <a:prstGeom prst="rect">
              <a:avLst/>
            </a:prstGeom>
            <a:noFill/>
            <a:ln w="9525">
              <a:prstDash val="solid"/>
            </a:ln>
          </p:spPr>
          <p:txBody>
            <a:bodyPr vert="horz" lIns="0" tIns="0" rIns="0" bIns="0">
              <a:noAutofit/>
            </a:bodyPr>
            <a:lstStyle>
              <a:defPPr/>
              <a:lvl1pPr marL="0" lvl="0" indent="0" algn="l">
                <a:lnSpc>
                  <a:spcPct val="125000"/>
                </a:lnSpc>
                <a:spcBef>
                  <a:spcPts val="1200"/>
                </a:spcBef>
                <a:buClr>
                  <a:schemeClr val="accent1"/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1pPr>
              <a:lvl2pPr marL="457200" lvl="1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2pPr>
              <a:lvl3pPr marL="914400" lvl="2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3pPr>
              <a:lvl4pPr marL="1371600" lvl="3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4pPr>
              <a:lvl5pPr marL="1828800" lvl="4" indent="0" algn="l">
                <a:lnSpc>
                  <a:spcPct val="125000"/>
                </a:lnSpc>
                <a:spcBef>
                  <a:spcPts val="3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/>
                <a:buNone/>
                <a:defRPr sz="1100" b="0" i="0" cap="none">
                  <a:solidFill>
                    <a:srgbClr val="FFFFFF"/>
                  </a:solidFill>
                  <a:latin typeface="Source Sans Pro-light"/>
                  <a:ea typeface="Source Sans Pro-light"/>
                  <a:cs typeface="Source Sans Pro-light"/>
                </a:defRPr>
              </a:lvl5pPr>
              <a:lvl6pPr marL="2514600" lvl="5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>
                <a:buFont typeface="Arial"/>
                <a:buChar char="-"/>
                <a:defRPr sz="900" b="0" i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buClr>
                  <a:srgbClr val="A5A5A5"/>
                </a:buClr>
              </a:pPr>
              <a:r>
                <a:rPr lang="ru-RU" sz="1000" b="1" dirty="0">
                  <a:latin typeface="Roboto Condensed"/>
                  <a:ea typeface="Roboto Condensed"/>
                  <a:cs typeface="Roboto Condensed"/>
                </a:rPr>
                <a:t>УФНС РОССИИ 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buClr>
                  <a:srgbClr val="A5A5A5"/>
                </a:buClr>
              </a:pPr>
              <a:r>
                <a:rPr lang="ru-RU" sz="1000" b="1" dirty="0">
                  <a:latin typeface="Roboto Condensed"/>
                  <a:ea typeface="Roboto Condensed"/>
                  <a:cs typeface="Roboto Condensed"/>
                </a:rPr>
                <a:t>ПО КРАСНОДАРСКОМУ КРАЮ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9127" t="17936" r="16984" b="15609"/>
          <a:stretch/>
        </p:blipFill>
        <p:spPr>
          <a:xfrm>
            <a:off x="-21157" y="822247"/>
            <a:ext cx="12213157" cy="55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605</Words>
  <Application>Microsoft Office PowerPoint</Application>
  <PresentationFormat>Широкоэкранный</PresentationFormat>
  <Paragraphs>62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Roboto Condensed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Сацукевич Владимир Андреевич</dc:creator>
  <cp:lastModifiedBy>Сацукевич Владимир Андреевич</cp:lastModifiedBy>
  <cp:revision>7</cp:revision>
  <dcterms:created xsi:type="dcterms:W3CDTF">2024-11-05T09:32:29Z</dcterms:created>
  <dcterms:modified xsi:type="dcterms:W3CDTF">2024-11-05T11:54:58Z</dcterms:modified>
</cp:coreProperties>
</file>