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10"/>
  </p:notesMasterIdLst>
  <p:handoutMasterIdLst>
    <p:handoutMasterId r:id="rId11"/>
  </p:handoutMasterIdLst>
  <p:sldIdLst>
    <p:sldId id="464" r:id="rId2"/>
    <p:sldId id="539" r:id="rId3"/>
    <p:sldId id="496" r:id="rId4"/>
    <p:sldId id="482" r:id="rId5"/>
    <p:sldId id="533" r:id="rId6"/>
    <p:sldId id="512" r:id="rId7"/>
    <p:sldId id="545" r:id="rId8"/>
    <p:sldId id="562" r:id="rId9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FF"/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69" autoAdjust="0"/>
  </p:normalViewPr>
  <p:slideViewPr>
    <p:cSldViewPr>
      <p:cViewPr varScale="1">
        <p:scale>
          <a:sx n="73" d="100"/>
          <a:sy n="73" d="100"/>
        </p:scale>
        <p:origin x="17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4151936"/>
        <c:axId val="64154624"/>
      </c:barChart>
      <c:catAx>
        <c:axId val="6415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4154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154624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64151936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220377904508681E-2"/>
          <c:y val="0"/>
          <c:w val="0.71140791338914799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9">
          <a:noFill/>
        </a:ln>
      </c:spPr>
    </c:plotArea>
    <c:legend>
      <c:legendPos val="r"/>
      <c:layout>
        <c:manualLayout>
          <c:xMode val="edge"/>
          <c:yMode val="edge"/>
          <c:x val="0.69174311926605503"/>
          <c:y val="2.8985507246376812E-2"/>
          <c:w val="0.29174311926605506"/>
          <c:h val="0.96739130434782605"/>
        </c:manualLayout>
      </c:layout>
      <c:overlay val="0"/>
      <c:txPr>
        <a:bodyPr/>
        <a:lstStyle/>
        <a:p>
          <a:pPr>
            <a:defRPr sz="1182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7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80"/>
      <c:rotY val="0"/>
      <c:rAngAx val="0"/>
      <c:perspective val="20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7890650992569744E-2"/>
          <c:w val="1"/>
          <c:h val="0.7538461538461538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372">
          <a:noFill/>
        </a:ln>
      </c:spPr>
    </c:plotArea>
    <c:plotVisOnly val="1"/>
    <c:dispBlanksAs val="zero"/>
    <c:showDLblsOverMax val="0"/>
  </c:chart>
  <c:txPr>
    <a:bodyPr/>
    <a:lstStyle/>
    <a:p>
      <a:pPr>
        <a:defRPr sz="1688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A08FFC-3283-46C9-A045-267393006B73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54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8A18-3EFD-41E6-8B23-0680C1E645AD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3384-BA96-4443-8569-8C2F39A22C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F56-C1CC-4DED-A592-E43D9D820F33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D583-9C37-4247-8C2D-45F5796FA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47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2B1C-6380-4BEF-9032-CDD577F31708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942D-EF1A-4746-8212-636EDA6E3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1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FD4E-10D6-4197-8867-3E6794DEC4E9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83FE9-322A-4B10-A098-7ABC1A4B0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6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1688-F794-4D79-BE26-4A94F2D27D3B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2FB0-9778-4226-81F6-9133A070B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CBB0-500D-4F93-98D9-10F6FEE90DE2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AEDB-6D41-4F72-AB5D-3AFB587E53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4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D7D0-4638-4504-9ABE-68FDA525D4C0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8DD32-7E48-49A4-A8B5-EF3EA9F441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0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28FBD-0B02-4E1F-9937-27D3B2FC8811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6A33-4681-4AC8-9602-5B2C072C4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639C-FBBA-48D5-B0FB-8A0E67C53DBE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1D4-6DB7-4003-9299-9B3F31132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082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1735-C20D-4912-A905-3E2E1C7DA51A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7CDD-BB50-40FE-A71E-49E8F2243F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03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4DD5-D3FD-4C79-969C-C22DB4959926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60BD25-76D5-4066-9083-C76DF889B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87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DF7CD9F-F5E4-4A27-9811-7C22713AEE59}" type="datetime1">
              <a:rPr lang="ru-RU"/>
              <a:pPr>
                <a:defRPr/>
              </a:pPr>
              <a:t>19.07.2023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F4052"/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7" r:id="rId9"/>
    <p:sldLayoutId id="2147484684" r:id="rId10"/>
    <p:sldLayoutId id="2147484685" r:id="rId11"/>
    <p:sldLayoutId id="214748468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7" Type="http://schemas.openxmlformats.org/officeDocument/2006/relationships/chart" Target="../charts/chart4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п. Красногвардеец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0" y="804863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Красногвардейского сельского поселения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2022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3" name="Звук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26"/>
    </mc:Choice>
    <mc:Fallback xmlns="">
      <p:transition spd="slow" advTm="73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</a:t>
            </a: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Красногвардейского сельского поселения!</a:t>
            </a:r>
            <a:endParaRPr lang="ru-RU" altLang="ru-RU" sz="2800" b="1" dirty="0">
              <a:solidFill>
                <a:srgbClr val="C00000"/>
              </a:solidFill>
              <a:latin typeface="Arial" panose="020B0604020202020204" pitchFamily="34" charset="0"/>
              <a:cs typeface="Aharoni" panose="02010803020104030203" pitchFamily="2" charset="-79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2022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муниципальных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программ в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2022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году были: финансирование мероприятий в сфере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дорожного хозяйства, ЖКХ, культуры.</a:t>
            </a:r>
            <a:endParaRPr lang="ru-RU" altLang="ru-RU" dirty="0">
              <a:latin typeface="Arial" panose="020B0604020202020204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5"/>
    </mc:Choice>
    <mc:Fallback xmlns="">
      <p:transition spd="slow" advTm="22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сельского поселения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за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2022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  </a:t>
            </a:r>
          </a:p>
          <a:p>
            <a:pPr algn="ctr" eaLnBrk="1" hangingPunct="1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(тыс.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809929"/>
              </p:ext>
            </p:extLst>
          </p:nvPr>
        </p:nvGraphicFramePr>
        <p:xfrm>
          <a:off x="395288" y="1243013"/>
          <a:ext cx="8497887" cy="4310063"/>
        </p:xfrm>
        <a:graphic>
          <a:graphicData uri="http://schemas.openxmlformats.org/drawingml/2006/table">
            <a:tbl>
              <a:tblPr/>
              <a:tblGrid>
                <a:gridCol w="3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03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6987,5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8149,2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116,6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всего,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36416,2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8933,4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доходы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43403,7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17082,6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44179,1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17278,1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 (+)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-775,5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-195,5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advTm="8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36487"/>
              </p:ext>
            </p:extLst>
          </p:nvPr>
        </p:nvGraphicFramePr>
        <p:xfrm>
          <a:off x="413693" y="692696"/>
          <a:ext cx="8496945" cy="5876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0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5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399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доходов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Исполнение доходной части бюджета (тыс. рублей) </a:t>
                      </a:r>
                      <a:endParaRPr lang="ru-RU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Отклонения (гр.2-гр.3)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Доля в доходах  </a:t>
                      </a:r>
                      <a:r>
                        <a:rPr lang="ru-RU" sz="1000" dirty="0" smtClean="0">
                          <a:effectLst/>
                        </a:rPr>
                        <a:t>2022 </a:t>
                      </a:r>
                      <a:r>
                        <a:rPr lang="ru-RU" sz="1000" dirty="0">
                          <a:effectLst/>
                        </a:rPr>
                        <a:t>г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2022/ 2021, </a:t>
                      </a:r>
                      <a:r>
                        <a:rPr lang="ru-RU" sz="1000" dirty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3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2022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2021 </a:t>
                      </a:r>
                      <a:r>
                        <a:rPr lang="ru-RU" sz="1000" dirty="0">
                          <a:effectLst/>
                        </a:rPr>
                        <a:t>год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2250,7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1738,7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512,0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13,18%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2051,2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1775,5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12,01%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116%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сельскохозяйственный налог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679,6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361,3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318,3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3,98%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лиц, взимаемый по ставкам, применяемым к объектам налогообложения, расположенным в границах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388,2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326,3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61,9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2,27%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2720,7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2764,1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-43,4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15,92%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7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Доходы от использования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имущества, находящегося в государственной и муниципальной собственности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33,8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0,20%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Штрафы, санкции, возмещения ущерба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-17,7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8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Прочие поступления от денежных взысканий (штрафов) и иных сумм в возмещение ущерба, зачисляемые в бюджеты сельских поселений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0,15%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налоговых и неналоговых  доходов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8149,2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6987,5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1161,7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47,7%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8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Безвозмездные поступления от других бюджетов бюджетной системы РФ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8933,4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36416,2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-27482,8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52,30%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9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 доходов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17082,6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43403,7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-26321,10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39%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6054" marR="26054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17708"/>
            <a:ext cx="87129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№ 1 Сравнительный анализ результатов исполнения доходной части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бюджета поселения за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2022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 к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2021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году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p:transition spd="slow" advTm="2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сельского поселения в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2022году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1399677" y="3735801"/>
            <a:ext cx="1816777" cy="1055608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Прочие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1111,4 </a:t>
            </a:r>
            <a:r>
              <a:rPr lang="ru-RU" altLang="ru-RU" sz="1400" dirty="0" err="1" smtClean="0">
                <a:solidFill>
                  <a:schemeClr val="bg1"/>
                </a:solidFill>
                <a:latin typeface="Arial" panose="020B0604020202020204" pitchFamily="34" charset="0"/>
              </a:rPr>
              <a:t>тыс.руб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7071497" y="3705043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32,2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3344221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263,6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611559" y="1585913"/>
            <a:ext cx="7914903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8933,4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5184291" y="3665718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Дотации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7481,2 тыс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4091140" y="3075037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881222" y="3091279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2215684" y="3091279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772121" y="3057434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sp>
        <p:nvSpPr>
          <p:cNvPr id="16" name="Стрелка вниз 15"/>
          <p:cNvSpPr/>
          <p:nvPr/>
        </p:nvSpPr>
        <p:spPr>
          <a:xfrm>
            <a:off x="633840" y="3091279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378" y="3736063"/>
            <a:ext cx="1117551" cy="1076563"/>
          </a:xfrm>
          <a:prstGeom prst="round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Прочие 45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тыс.руб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28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435280" cy="83842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Исполнение  бюджета Красногвардейского сельского поселения по расходам за </a:t>
            </a:r>
            <a:r>
              <a:rPr lang="ru-RU" sz="2200" b="1" dirty="0" smtClean="0">
                <a:solidFill>
                  <a:srgbClr val="002060"/>
                </a:solidFill>
              </a:rPr>
              <a:t>2022 </a:t>
            </a:r>
            <a:r>
              <a:rPr lang="ru-RU" sz="2200" b="1" dirty="0" smtClean="0">
                <a:solidFill>
                  <a:srgbClr val="002060"/>
                </a:solidFill>
              </a:rPr>
              <a:t>год, тыс. рублей.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089299"/>
              </p:ext>
            </p:extLst>
          </p:nvPr>
        </p:nvGraphicFramePr>
        <p:xfrm>
          <a:off x="357188" y="1285877"/>
          <a:ext cx="8572500" cy="4744137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83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17869,4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17278,1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96,7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5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5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6242,3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6236,4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99,9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24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261,3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261,3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8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2787,4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2583,8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92,7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89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1238,6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856,9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69,2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3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Образование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6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6759,6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6759,6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8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419,9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419,9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27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Физическая культура и спорт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150,2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150,2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1656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Обслуживание государственного (муниципального) долга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49,1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129036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04"/>
    </mc:Choice>
    <mc:Fallback xmlns="">
      <p:transition spd="slow" advTm="2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52233"/>
              </p:ext>
            </p:extLst>
          </p:nvPr>
        </p:nvGraphicFramePr>
        <p:xfrm>
          <a:off x="395536" y="1700808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1726571"/>
              </p:ext>
            </p:extLst>
          </p:nvPr>
        </p:nvGraphicFramePr>
        <p:xfrm>
          <a:off x="5580112" y="4437112"/>
          <a:ext cx="2699717" cy="2084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412" name="Заголовок 6"/>
          <p:cNvSpPr>
            <a:spLocks noGrp="1"/>
          </p:cNvSpPr>
          <p:nvPr>
            <p:ph type="title"/>
          </p:nvPr>
        </p:nvSpPr>
        <p:spPr>
          <a:xfrm>
            <a:off x="251520" y="1090192"/>
            <a:ext cx="8435280" cy="538609"/>
          </a:xfr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Детализация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направлений финансового обеспечения расходов  бюджета поселения за 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Calibri"/>
              </a:rPr>
              <a:t>2022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Calibri"/>
              </a:rPr>
              <a:t>год </a:t>
            </a:r>
            <a:r>
              <a:rPr lang="ru-RU" sz="1600" dirty="0">
                <a:solidFill>
                  <a:srgbClr val="00B0F0"/>
                </a:solidFill>
                <a:latin typeface="Times New Roman"/>
                <a:ea typeface="Times New Roman"/>
              </a:rPr>
              <a:t>характеризуется следующими данными</a:t>
            </a:r>
            <a:r>
              <a:rPr lang="ru-RU" sz="1600" dirty="0" smtClean="0">
                <a:solidFill>
                  <a:srgbClr val="00B0F0"/>
                </a:solidFill>
                <a:latin typeface="Times New Roman"/>
                <a:ea typeface="Times New Roman"/>
              </a:rPr>
              <a:t>:</a:t>
            </a:r>
            <a:endParaRPr lang="ru-RU" sz="1400" dirty="0">
              <a:solidFill>
                <a:srgbClr val="00B0F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33356"/>
              </p:ext>
            </p:extLst>
          </p:nvPr>
        </p:nvGraphicFramePr>
        <p:xfrm flipH="1" flipV="1">
          <a:off x="8604448" y="6165303"/>
          <a:ext cx="82352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4" name="Звук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01802"/>
              </p:ext>
            </p:extLst>
          </p:nvPr>
        </p:nvGraphicFramePr>
        <p:xfrm>
          <a:off x="251520" y="2132857"/>
          <a:ext cx="8435280" cy="4484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4696">
                  <a:extLst>
                    <a:ext uri="{9D8B030D-6E8A-4147-A177-3AD203B41FA5}">
                      <a16:colId xmlns:a16="http://schemas.microsoft.com/office/drawing/2014/main" val="282792279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486893603"/>
                    </a:ext>
                  </a:extLst>
                </a:gridCol>
                <a:gridCol w="1234480">
                  <a:extLst>
                    <a:ext uri="{9D8B030D-6E8A-4147-A177-3AD203B41FA5}">
                      <a16:colId xmlns:a16="http://schemas.microsoft.com/office/drawing/2014/main" val="1332780839"/>
                    </a:ext>
                  </a:extLst>
                </a:gridCol>
              </a:tblGrid>
              <a:tr h="4713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показателя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Вид расхода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Исполнение за 2022 год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059966"/>
                  </a:ext>
                </a:extLst>
              </a:tr>
              <a:tr h="519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Всего расходов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том числе: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17278,1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2622314"/>
                  </a:ext>
                </a:extLst>
              </a:tr>
              <a:tr h="11128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Расходы на выплаты персоналу в целях обеспечения выполнения функций государственными (муниципальными) органами, казенными учреждениями, органами управления государственными внебюджетными фондами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4567,1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3662930"/>
                  </a:ext>
                </a:extLst>
              </a:tr>
              <a:tr h="445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Закупка товаров, работ и услуг для обеспечения государственных (муниципальных) нужд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121053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Социальное обеспечение и иные выплаты населению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484,3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0490780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Межбюджетные трансферты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42,6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045358"/>
                  </a:ext>
                </a:extLst>
              </a:tr>
              <a:tr h="4451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Предоставление субсидий бюджетным, автономным учреждениям и иным некоммерческим организациям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6759,6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7941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Обслуживание государственного (муниципального) долга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0,1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25424"/>
                  </a:ext>
                </a:extLst>
              </a:tr>
              <a:tr h="259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Иные бюджетные ассигнования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57,2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887388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36"/>
    </mc:Choice>
    <mc:Fallback xmlns="">
      <p:transition spd="slow" advTm="2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56642" y="-387424"/>
            <a:ext cx="8928992" cy="936625"/>
          </a:xfrm>
        </p:spPr>
        <p:txBody>
          <a:bodyPr/>
          <a:lstStyle/>
          <a:p>
            <a:pPr indent="342900" algn="ctr">
              <a:spcAft>
                <a:spcPts val="0"/>
              </a:spcAft>
            </a:pPr>
            <a:r>
              <a:rPr lang="ru-RU" sz="1400" dirty="0" smtClean="0">
                <a:latin typeface="Times New Roman"/>
                <a:ea typeface="Times New Roman"/>
              </a:rPr>
              <a:t>Выполнение </a:t>
            </a:r>
            <a:r>
              <a:rPr lang="ru-RU" sz="1400" dirty="0">
                <a:latin typeface="Times New Roman"/>
                <a:ea typeface="Times New Roman"/>
              </a:rPr>
              <a:t>муниципальных программ в </a:t>
            </a:r>
            <a:r>
              <a:rPr lang="ru-RU" sz="1400" dirty="0" smtClean="0">
                <a:latin typeface="Times New Roman"/>
                <a:ea typeface="Times New Roman"/>
              </a:rPr>
              <a:t>Красногвардейском </a:t>
            </a:r>
            <a:r>
              <a:rPr lang="ru-RU" sz="1400" dirty="0">
                <a:latin typeface="Times New Roman"/>
                <a:ea typeface="Times New Roman"/>
              </a:rPr>
              <a:t>сельском поселении Каневского района за </a:t>
            </a:r>
            <a:r>
              <a:rPr lang="ru-RU" sz="1400" dirty="0" smtClean="0">
                <a:latin typeface="Times New Roman"/>
                <a:ea typeface="Times New Roman"/>
              </a:rPr>
              <a:t>2022 </a:t>
            </a:r>
            <a:r>
              <a:rPr lang="ru-RU" sz="1400" dirty="0">
                <a:latin typeface="Times New Roman"/>
                <a:ea typeface="Times New Roman"/>
              </a:rPr>
              <a:t>год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  <a:endParaRPr lang="ru-RU" altLang="ru-RU" sz="14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225967"/>
              </p:ext>
            </p:extLst>
          </p:nvPr>
        </p:nvGraphicFramePr>
        <p:xfrm>
          <a:off x="179513" y="659976"/>
          <a:ext cx="8712967" cy="6186721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Наименование муниципальной программы</a:t>
                      </a:r>
                      <a:endParaRPr lang="ru-RU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План, тыс. руб.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Факт, тыс. руб.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% исполнения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«Обеспечение реализации функций муниципального образования, связанных с муниципальным управлением»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790,5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790,2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02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«Информационное общество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426,9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426,8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«Укрепление правопорядка и профилактика правонарушений на </a:t>
                      </a:r>
                      <a:r>
                        <a:rPr kumimoji="0" lang="ru-RU" sz="1100" kern="1200" dirty="0" err="1" smtClean="0">
                          <a:effectLst/>
                        </a:rPr>
                        <a:t>терри</a:t>
                      </a:r>
                      <a:r>
                        <a:rPr kumimoji="0" lang="ru-RU" sz="1100" kern="1200" dirty="0" smtClean="0">
                          <a:effectLst/>
                        </a:rPr>
                        <a:t>-тории поселения»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8,9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98,9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«Комплексное и устойчивое развитие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в сфере дорожного хозяйства»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2330,7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2127,3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91,3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0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06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в сфере землепользования»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437,6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437,5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08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культуры в Красногвардейском сельском поселении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6759,6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6759,6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lang="ru-RU" sz="1100" dirty="0" err="1">
                          <a:effectLst/>
                        </a:rPr>
                        <a:t>Каневского</a:t>
                      </a:r>
                      <a:r>
                        <a:rPr lang="ru-RU" sz="1100" dirty="0">
                          <a:effectLst/>
                        </a:rPr>
                        <a:t> района «Молодежь </a:t>
                      </a:r>
                      <a:r>
                        <a:rPr lang="ru-RU" sz="1100" dirty="0" smtClean="0">
                          <a:effectLst/>
                        </a:rPr>
                        <a:t>Красногвардейского </a:t>
                      </a:r>
                      <a:r>
                        <a:rPr lang="ru-RU" sz="1100" dirty="0">
                          <a:effectLst/>
                        </a:rPr>
                        <a:t>сельского поселения </a:t>
                      </a:r>
                      <a:r>
                        <a:rPr lang="ru-RU" sz="1100" dirty="0" err="1">
                          <a:effectLst/>
                        </a:rPr>
                        <a:t>Каневского</a:t>
                      </a:r>
                      <a:r>
                        <a:rPr lang="ru-RU" sz="1100" dirty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сельского хозяйства»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5,8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98,3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«Социальная политика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 на 2021-2023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419,9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419,9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 «Развитие жилищно-коммунального хозяйства» на 2018-2024 годы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228,0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228,0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100,0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9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effectLst/>
                        </a:rPr>
                        <a:t>Муниципальная программа «Формирование комфортной городской среды на 2018-2024 годы на территории Красногвардейского сельского поселения </a:t>
                      </a:r>
                      <a:r>
                        <a:rPr kumimoji="0" lang="ru-RU" sz="1100" kern="1200" dirty="0" err="1" smtClean="0">
                          <a:effectLst/>
                        </a:rPr>
                        <a:t>Каневского</a:t>
                      </a:r>
                      <a:r>
                        <a:rPr kumimoji="0" lang="ru-RU" sz="1100" kern="1200" dirty="0" smtClean="0">
                          <a:effectLst/>
                        </a:rPr>
                        <a:t> района»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1010,6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628,9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62,2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Итого по муниципальным программам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35" marR="2163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12428,7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11842,9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95,3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1635" marR="2163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2" name="Звук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20"/>
    </mc:Choice>
    <mc:Fallback xmlns="">
      <p:transition spd="slow" advTm="31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28896</TotalTime>
  <Words>832</Words>
  <Application>Microsoft Office PowerPoint</Application>
  <PresentationFormat>Экран (4:3)</PresentationFormat>
  <Paragraphs>301</Paragraphs>
  <Slides>8</Slides>
  <Notes>3</Notes>
  <HiddenSlides>0</HiddenSlides>
  <MMClips>8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Aharoni</vt:lpstr>
      <vt:lpstr>Arial</vt:lpstr>
      <vt:lpstr>Arial Cyr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Красногвардейского сельского поселения по расходам за 2022 год, тыс. рублей.  </vt:lpstr>
      <vt:lpstr>Детализация направлений финансового обеспечения расходов  бюджета поселения за 2022 год характеризуется следующими данными:</vt:lpstr>
      <vt:lpstr>Выполнение муниципальных программ в Красногвардейском сельском поселении Каневского района за 2022 год.</vt:lpstr>
    </vt:vector>
  </TitlesOfParts>
  <Company>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Yrist</cp:lastModifiedBy>
  <cp:revision>2681</cp:revision>
  <cp:lastPrinted>2014-05-22T08:02:27Z</cp:lastPrinted>
  <dcterms:created xsi:type="dcterms:W3CDTF">2010-07-02T14:14:42Z</dcterms:created>
  <dcterms:modified xsi:type="dcterms:W3CDTF">2023-07-19T13:03:20Z</dcterms:modified>
</cp:coreProperties>
</file>