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1"/>
  </p:sldMasterIdLst>
  <p:notesMasterIdLst>
    <p:notesMasterId r:id="rId10"/>
  </p:notesMasterIdLst>
  <p:handoutMasterIdLst>
    <p:handoutMasterId r:id="rId11"/>
  </p:handoutMasterIdLst>
  <p:sldIdLst>
    <p:sldId id="464" r:id="rId2"/>
    <p:sldId id="539" r:id="rId3"/>
    <p:sldId id="496" r:id="rId4"/>
    <p:sldId id="482" r:id="rId5"/>
    <p:sldId id="533" r:id="rId6"/>
    <p:sldId id="512" r:id="rId7"/>
    <p:sldId id="545" r:id="rId8"/>
    <p:sldId id="562" r:id="rId9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ользователь" initials="П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CC"/>
    <a:srgbClr val="BC2A38"/>
    <a:srgbClr val="33CCCC"/>
    <a:srgbClr val="000000"/>
    <a:srgbClr val="FF9999"/>
    <a:srgbClr val="FF0066"/>
    <a:srgbClr val="99FF33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69" autoAdjust="0"/>
  </p:normalViewPr>
  <p:slideViewPr>
    <p:cSldViewPr>
      <p:cViewPr varScale="1">
        <p:scale>
          <a:sx n="73" d="100"/>
          <a:sy n="73" d="100"/>
        </p:scale>
        <p:origin x="17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307" y="-101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IBM\obmen$\_Bce\&#1051;&#1086;&#1089;&#1100;\&#1057;&#1086;&#1074;&#1077;&#1097;&#1072;&#1085;&#1080;&#1077;%20&#1071;&#1085;&#1074;&#1072;&#1088;&#1100;%202011\&#1054;&#1040;&#1044;&#1041;&#1041;\&#1057;&#1083;&#1072;&#1081;&#1076;&#1099;%20&#1054;&#1040;&#1044;&#1041;&#1041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&#1044;&#1080;&#1072;&#1075;&#1088;&#1072;&#1084;&#1084;&#1072;%20&#1074;%20Microsoft%20PowerPoint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6887280248190412E-2"/>
          <c:y val="4.2372881355936684E-2"/>
          <c:w val="0.95449844881075496"/>
          <c:h val="0.775520557086258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Лист1!$B$6:$B$10</c:f>
              <c:strCache>
                <c:ptCount val="5"/>
                <c:pt idx="0">
                  <c:v>2006г.</c:v>
                </c:pt>
                <c:pt idx="1">
                  <c:v>2007г.</c:v>
                </c:pt>
                <c:pt idx="2">
                  <c:v>2008г.</c:v>
                </c:pt>
                <c:pt idx="3">
                  <c:v>2009г.</c:v>
                </c:pt>
                <c:pt idx="4">
                  <c:v>2010г.</c:v>
                </c:pt>
              </c:strCache>
            </c:strRef>
          </c:cat>
          <c:val>
            <c:numRef>
              <c:f>Лист1!$C$6:$C$10</c:f>
              <c:numCache>
                <c:formatCode>#,##0</c:formatCode>
                <c:ptCount val="5"/>
                <c:pt idx="0">
                  <c:v>2586.8403916999996</c:v>
                </c:pt>
                <c:pt idx="1">
                  <c:v>3323.6727967499996</c:v>
                </c:pt>
                <c:pt idx="2">
                  <c:v>5791.5468578299997</c:v>
                </c:pt>
                <c:pt idx="3">
                  <c:v>6532.4744473799965</c:v>
                </c:pt>
                <c:pt idx="4">
                  <c:v>7146.2779999999975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F6-4347-8BD3-48D6AA2EBB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4151936"/>
        <c:axId val="64154624"/>
      </c:barChart>
      <c:catAx>
        <c:axId val="6415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4154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154624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млн.руб.</a:t>
                </a:r>
              </a:p>
            </c:rich>
          </c:tx>
          <c:layout>
            <c:manualLayout>
              <c:xMode val="edge"/>
              <c:yMode val="edge"/>
              <c:x val="1.137538779731174E-2"/>
              <c:y val="0.53220338983047821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1"/>
        <c:majorTickMark val="out"/>
        <c:minorTickMark val="none"/>
        <c:tickLblPos val="none"/>
        <c:crossAx val="64151936"/>
        <c:crosses val="autoZero"/>
        <c:crossBetween val="between"/>
      </c:valAx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220377904508681E-2"/>
          <c:y val="0"/>
          <c:w val="0.71140791338914799"/>
          <c:h val="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9">
          <a:noFill/>
        </a:ln>
      </c:spPr>
    </c:plotArea>
    <c:legend>
      <c:legendPos val="r"/>
      <c:layout>
        <c:manualLayout>
          <c:xMode val="edge"/>
          <c:yMode val="edge"/>
          <c:x val="0.69174311926605503"/>
          <c:y val="2.8985507246376812E-2"/>
          <c:w val="0.29174311926605506"/>
          <c:h val="0.96739130434782605"/>
        </c:manualLayout>
      </c:layout>
      <c:overlay val="0"/>
      <c:txPr>
        <a:bodyPr/>
        <a:lstStyle/>
        <a:p>
          <a:pPr>
            <a:defRPr sz="1182">
              <a:latin typeface="+mj-lt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71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9.7890650992569744E-2"/>
          <c:w val="1"/>
          <c:h val="0.7538461538461538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72">
          <a:noFill/>
        </a:ln>
      </c:spPr>
    </c:plotArea>
    <c:plotVisOnly val="1"/>
    <c:dispBlanksAs val="zero"/>
    <c:showDLblsOverMax val="0"/>
  </c:chart>
  <c:txPr>
    <a:bodyPr/>
    <a:lstStyle/>
    <a:p>
      <a:pPr>
        <a:defRPr sz="1688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8568953" cy="4896544"/>
        </a:xfrm>
        <a:prstGeom xmlns:a="http://schemas.openxmlformats.org/drawingml/2006/main" prst="rect">
          <a:avLst/>
        </a:prstGeom>
        <a:ln xmlns:a="http://schemas.openxmlformats.org/drawingml/2006/main"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4000">
                <a:schemeClr val="accent2">
                  <a:lumMod val="40000"/>
                  <a:lumOff val="6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748A8A6-9882-42E7-BF72-78AC77613B34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/>
            </a:lvl1pPr>
          </a:lstStyle>
          <a:p>
            <a:pPr>
              <a:defRPr/>
            </a:pPr>
            <a:fld id="{6159DD79-9900-4F8B-9077-098173A3EF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2504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F3C078-12C3-4F4F-BEA2-E8947BF30A8A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08FFC-3283-46C9-A045-267393006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024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942B86-3971-498C-A82A-5B81A457DD66}" type="slidenum">
              <a:rPr lang="ru-RU" altLang="ru-RU"/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90EB57-CE89-466C-9A65-9F2C446858CB}" type="slidenum">
              <a:rPr lang="ru-RU" altLang="ru-RU"/>
              <a:pPr>
                <a:spcBef>
                  <a:spcPct val="0"/>
                </a:spcBef>
              </a:pPr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A08FFC-3283-46C9-A045-267393006B73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454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8A18-3EFD-41E6-8B23-0680C1E645AD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63384-BA96-4443-8569-8C2F39A22CF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802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CCF56-C1CC-4DED-A592-E43D9D820F33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D583-9C37-4247-8C2D-45F5796FAC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047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2B1C-6380-4BEF-9032-CDD577F31708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E942D-EF1A-4746-8212-636EDA6E3C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816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709C-E74D-4D25-8ED6-42011B07FD0B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8EAF1-A29F-48AE-AED2-C813F1E1CB2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582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8FD4E-10D6-4197-8867-3E6794DEC4E9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83FE9-322A-4B10-A098-7ABC1A4B0B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6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C1688-F794-4D79-BE26-4A94F2D27D3B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B2FB0-9778-4226-81F6-9133A070B5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42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4CBB0-500D-4F93-98D9-10F6FEE90DE2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CAEDB-6D41-4F72-AB5D-3AFB587E53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846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9D7D0-4638-4504-9ABE-68FDA525D4C0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8DD32-7E48-49A4-A8B5-EF3EA9F441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205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28FBD-0B02-4E1F-9937-27D3B2FC8811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6A33-4681-4AC8-9602-5B2C072C4C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1639C-FBBA-48D5-B0FB-8A0E67C53DBE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41D4-6DB7-4003-9299-9B3F31132C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082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31735-C20D-4912-A905-3E2E1C7DA51A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07CDD-BB50-40FE-A71E-49E8F2243F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003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64DD5-D3FD-4C79-969C-C22DB4959926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60BD25-76D5-4066-9083-C76DF889BA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987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DF7CD9F-F5E4-4A27-9811-7C22713AEE59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F4052"/>
                </a:solidFill>
              </a:defRPr>
            </a:lvl1pPr>
          </a:lstStyle>
          <a:p>
            <a:pPr>
              <a:defRPr/>
            </a:pPr>
            <a:fld id="{06BB25F0-0411-48F4-BA5D-E5F6563503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77" r:id="rId2"/>
    <p:sldLayoutId id="2147484678" r:id="rId3"/>
    <p:sldLayoutId id="2147484679" r:id="rId4"/>
    <p:sldLayoutId id="2147484680" r:id="rId5"/>
    <p:sldLayoutId id="2147484681" r:id="rId6"/>
    <p:sldLayoutId id="2147484682" r:id="rId7"/>
    <p:sldLayoutId id="2147484683" r:id="rId8"/>
    <p:sldLayoutId id="2147484687" r:id="rId9"/>
    <p:sldLayoutId id="2147484684" r:id="rId10"/>
    <p:sldLayoutId id="2147484685" r:id="rId11"/>
    <p:sldLayoutId id="2147484686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2.png"/><Relationship Id="rId5" Type="http://schemas.openxmlformats.org/officeDocument/2006/relationships/chart" Target="../charts/chart1.xml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.xml"/><Relationship Id="rId7" Type="http://schemas.openxmlformats.org/officeDocument/2006/relationships/chart" Target="../charts/chart4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3059113" y="6165850"/>
            <a:ext cx="3530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charset="0"/>
              </a:rPr>
              <a:t>п. Красногвардеец</a:t>
            </a:r>
            <a:endParaRPr lang="ru-RU" b="1" dirty="0">
              <a:solidFill>
                <a:schemeClr val="accent6">
                  <a:lumMod val="40000"/>
                  <a:lumOff val="60000"/>
                </a:schemeClr>
              </a:solidFill>
              <a:latin typeface="Arial" charset="0"/>
            </a:endParaRP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0" y="804863"/>
            <a:ext cx="9121775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</a:rPr>
              <a:t>БЮДЖЕТ ДЛЯ ГРАЖДАН</a:t>
            </a:r>
          </a:p>
          <a:p>
            <a:pPr algn="ctr" eaLnBrk="1" hangingPunct="1">
              <a:defRPr/>
            </a:pPr>
            <a:endParaRPr lang="ru-RU" sz="2800" b="1" dirty="0">
              <a:ln w="11430"/>
              <a:solidFill>
                <a:srgbClr val="FFC000"/>
              </a:solidFill>
              <a:effectLst>
                <a:glow>
                  <a:schemeClr val="accent5">
                    <a:satMod val="175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по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отчету об исполнении бюджета </a:t>
            </a: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Красногвардейского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сельского поселения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Каневского района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2021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год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0</a:t>
            </a:r>
          </a:p>
        </p:txBody>
      </p:sp>
      <p:pic>
        <p:nvPicPr>
          <p:cNvPr id="3" name="Звук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326"/>
    </mc:Choice>
    <mc:Fallback>
      <p:transition spd="slow" advTm="73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755650" y="692150"/>
            <a:ext cx="7993063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Уважаемые жители </a:t>
            </a:r>
            <a:r>
              <a:rPr lang="ru-RU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Красногвардейского </a:t>
            </a:r>
            <a:r>
              <a:rPr lang="ru-RU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сельского поселения!</a:t>
            </a:r>
            <a:endParaRPr lang="ru-RU" altLang="ru-RU" sz="2800" b="1" dirty="0">
              <a:solidFill>
                <a:srgbClr val="C00000"/>
              </a:solidFill>
              <a:latin typeface="Arial" panose="020B0604020202020204" pitchFamily="34" charset="0"/>
              <a:cs typeface="Aharoni" panose="02010803020104030203" pitchFamily="2" charset="-79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Предлагаем Вашему вниманию издание, в котором кратко и доступно отражены основные положения отчета об исполнении  местного бюджета за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2021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	Изложенные в текстовом и графическом виде  данные наглядно показывают, что ключевыми направлениями расходования бюджетных средств в рамках реализации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муниципальных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программ в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2021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году были: финансирование мероприятий в сфере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дорожного хозяйства, ЖКХ,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культуры.</a:t>
            </a:r>
            <a:endParaRPr lang="ru-RU" altLang="ru-RU" dirty="0">
              <a:latin typeface="Arial" panose="020B0604020202020204" pitchFamily="34" charset="0"/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95"/>
    </mc:Choice>
    <mc:Fallback>
      <p:transition spd="slow" advTm="22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95288" y="260350"/>
            <a:ext cx="8424862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Основные показатели</a:t>
            </a:r>
          </a:p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бюджета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Красногвардейского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сельского поселения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за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2021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год  </a:t>
            </a:r>
            <a:endParaRPr lang="ru-RU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(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тыс.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рублей)</a:t>
            </a:r>
          </a:p>
        </p:txBody>
      </p:sp>
      <p:sp>
        <p:nvSpPr>
          <p:cNvPr id="10243" name="Text Box 10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43" name="Rectangle 9"/>
          <p:cNvSpPr>
            <a:spLocks noChangeArrowheads="1"/>
          </p:cNvSpPr>
          <p:nvPr/>
        </p:nvSpPr>
        <p:spPr bwMode="auto">
          <a:xfrm>
            <a:off x="179388" y="722313"/>
            <a:ext cx="8785225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6195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580737"/>
              </p:ext>
            </p:extLst>
          </p:nvPr>
        </p:nvGraphicFramePr>
        <p:xfrm>
          <a:off x="395288" y="1243013"/>
          <a:ext cx="8497887" cy="4310063"/>
        </p:xfrm>
        <a:graphic>
          <a:graphicData uri="http://schemas.openxmlformats.org/drawingml/2006/table">
            <a:tbl>
              <a:tblPr/>
              <a:tblGrid>
                <a:gridCol w="3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303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показателей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7108,4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6987,5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98,3%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всего,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12405,2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36416,2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доходы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19513,6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43403,7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21130,6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44179,1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29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 (-)</a:t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Профицит (+)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-1617,0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-775,5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advTm="8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7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606517"/>
              </p:ext>
            </p:extLst>
          </p:nvPr>
        </p:nvGraphicFramePr>
        <p:xfrm>
          <a:off x="413693" y="692696"/>
          <a:ext cx="8496945" cy="5876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0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5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539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доходов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Исполнение доходной части бюджета (тыс. рублей) </a:t>
                      </a:r>
                      <a:endParaRPr lang="ru-RU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Отклонения (гр.2-гр.3)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Доля в доходах  </a:t>
                      </a:r>
                      <a:r>
                        <a:rPr lang="ru-RU" sz="1000" dirty="0" smtClean="0">
                          <a:effectLst/>
                        </a:rPr>
                        <a:t>2021 </a:t>
                      </a:r>
                      <a:r>
                        <a:rPr lang="ru-RU" sz="1000" dirty="0">
                          <a:effectLst/>
                        </a:rPr>
                        <a:t>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2021/ 2020, </a:t>
                      </a:r>
                      <a:r>
                        <a:rPr lang="ru-RU" sz="1000" dirty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2021 </a:t>
                      </a:r>
                      <a:r>
                        <a:rPr lang="ru-RU" sz="1000" dirty="0">
                          <a:effectLst/>
                        </a:rPr>
                        <a:t>год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2020 </a:t>
                      </a:r>
                      <a:r>
                        <a:rPr lang="ru-RU" sz="1000" dirty="0">
                          <a:effectLst/>
                        </a:rPr>
                        <a:t>год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доходы физических лиц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1738,7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1624,4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114,3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4,0%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107%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1775,5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1533,5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242,0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4,09%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116%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Единый сельскохозяйственный налог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361,3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463,1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-101,8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0,83%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3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 на имущество физических лиц, взимаемый по ставкам, применяемым к объектам налогообложения, расположенным в границах сельских поселений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326,3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523,1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- 447,1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0,75%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63%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Земельный налог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2764,1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2936,5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-172,4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6,37%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94%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7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Доходы от использования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</a:rPr>
                        <a:t> имущества, находящегося в государственной и муниципальной собственности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Штрафы, санкции, возмещения ущерба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-,2,3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0,04%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89%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88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Прочие поступления от денежных взысканий (штрафов) и иных сумм в возмещение ущерба, зачисляемые в бюджеты сельских поселений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налоговых и неналоговых  доходов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6987,5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7108,4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-120,9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16,10%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8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Безвозмездные поступления от других бюджетов бюджетной системы РФ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36416,2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12405,2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24011,0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83,91%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294%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 доходов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43403,7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19513,6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23890,1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222%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17708"/>
            <a:ext cx="871296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№ 1 Сравнительный анализ результатов исполнения доходной части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бюджета поселения за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2021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год к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2020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году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spd="slow" advTm="27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8910638" y="0"/>
            <a:ext cx="2825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19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1403350" y="601663"/>
            <a:ext cx="7123113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Структура безвозмездных поступлений из других уровней бюджета в бюджет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Красногвардейского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сельского поселения в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2021году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5364" name="Line 11"/>
          <p:cNvSpPr>
            <a:spLocks noChangeShapeType="1"/>
          </p:cNvSpPr>
          <p:nvPr/>
        </p:nvSpPr>
        <p:spPr bwMode="auto">
          <a:xfrm>
            <a:off x="4572000" y="1412875"/>
            <a:ext cx="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5" name="AutoShape 12"/>
          <p:cNvSpPr>
            <a:spLocks noChangeArrowheads="1"/>
          </p:cNvSpPr>
          <p:nvPr/>
        </p:nvSpPr>
        <p:spPr bwMode="auto">
          <a:xfrm>
            <a:off x="98732" y="3637679"/>
            <a:ext cx="2767587" cy="12939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Субсидии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бюджетам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бюджетной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системы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Российской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Федерации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(межбюджетные субсидии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22 910,8 тыс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. руб.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6" name="AutoShape 13"/>
          <p:cNvSpPr>
            <a:spLocks noChangeArrowheads="1"/>
          </p:cNvSpPr>
          <p:nvPr/>
        </p:nvSpPr>
        <p:spPr bwMode="auto">
          <a:xfrm>
            <a:off x="6659563" y="3695700"/>
            <a:ext cx="2089150" cy="1177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Иные межбюджетные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трансферты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6 171 ,1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7" name="AutoShape 14"/>
          <p:cNvSpPr>
            <a:spLocks noChangeArrowheads="1"/>
          </p:cNvSpPr>
          <p:nvPr/>
        </p:nvSpPr>
        <p:spPr bwMode="auto">
          <a:xfrm>
            <a:off x="2843212" y="3705043"/>
            <a:ext cx="1728788" cy="1169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Субвенции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249,1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8" name="AutoShape 15"/>
          <p:cNvSpPr>
            <a:spLocks noChangeArrowheads="1"/>
          </p:cNvSpPr>
          <p:nvPr/>
        </p:nvSpPr>
        <p:spPr bwMode="auto">
          <a:xfrm>
            <a:off x="1785938" y="1585913"/>
            <a:ext cx="5689600" cy="13668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Безвозмездные поступления,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 всего   </a:t>
            </a:r>
            <a:r>
              <a:rPr lang="ru-RU" altLang="ru-RU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36416,2 тыс</a:t>
            </a:r>
            <a:r>
              <a:rPr lang="ru-RU" altLang="ru-RU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. </a:t>
            </a: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9" name="AutoShape 16"/>
          <p:cNvSpPr>
            <a:spLocks noChangeArrowheads="1"/>
          </p:cNvSpPr>
          <p:nvPr/>
        </p:nvSpPr>
        <p:spPr bwMode="auto">
          <a:xfrm>
            <a:off x="4716462" y="3705043"/>
            <a:ext cx="1799753" cy="159616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Дотации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7 085,2 тыс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</p:txBody>
      </p:sp>
      <p:sp>
        <p:nvSpPr>
          <p:cNvPr id="13" name="Стрелка вниз 12"/>
          <p:cNvSpPr/>
          <p:nvPr/>
        </p:nvSpPr>
        <p:spPr>
          <a:xfrm flipH="1">
            <a:off x="3473450" y="3019425"/>
            <a:ext cx="234950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5318125" y="3019425"/>
            <a:ext cx="2428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1841500" y="3019425"/>
            <a:ext cx="1920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7164388" y="3003550"/>
            <a:ext cx="193675" cy="542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advTm="28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435280" cy="83842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Исполнение  бюджета </a:t>
            </a:r>
            <a:r>
              <a:rPr lang="ru-RU" sz="2200" b="1" dirty="0" smtClean="0">
                <a:solidFill>
                  <a:srgbClr val="002060"/>
                </a:solidFill>
              </a:rPr>
              <a:t>Красногвардейского </a:t>
            </a:r>
            <a:r>
              <a:rPr lang="ru-RU" sz="2200" b="1" dirty="0" smtClean="0">
                <a:solidFill>
                  <a:srgbClr val="002060"/>
                </a:solidFill>
              </a:rPr>
              <a:t>сельского поселения по расходам за </a:t>
            </a:r>
            <a:r>
              <a:rPr lang="ru-RU" sz="2200" b="1" dirty="0" smtClean="0">
                <a:solidFill>
                  <a:srgbClr val="002060"/>
                </a:solidFill>
              </a:rPr>
              <a:t>2021 </a:t>
            </a:r>
            <a:r>
              <a:rPr lang="ru-RU" sz="2200" b="1" dirty="0" smtClean="0">
                <a:solidFill>
                  <a:srgbClr val="002060"/>
                </a:solidFill>
              </a:rPr>
              <a:t>год, тыс. рублей.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408"/>
              </p:ext>
            </p:extLst>
          </p:nvPr>
        </p:nvGraphicFramePr>
        <p:xfrm>
          <a:off x="357188" y="1285877"/>
          <a:ext cx="8572500" cy="4898846"/>
        </p:xfrm>
        <a:graphic>
          <a:graphicData uri="http://schemas.openxmlformats.org/drawingml/2006/table">
            <a:tbl>
              <a:tblPr/>
              <a:tblGrid>
                <a:gridCol w="57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2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5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831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Раздел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Наименование раздела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Уточненная сводная бюджетная роспись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Исполненные расходы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Процент исполнения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РАСХОДЫ всего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44565,2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44179,1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97,3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05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Общегосударственные расходы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5259,7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5170,0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98,1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02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оборона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245,3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245,3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62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03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Национальная безопасность и правоохранительная деятельность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99,9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04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экономика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5039,2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4756,4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05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Жилищно-коммунальное хозяйство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27540,7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27527,4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98,6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36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08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Культура, кинематография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6052,7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6052,6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Социальная политика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420,0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419,9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165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Обслуживание государственного (муниципального) долга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604,4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142,1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23,5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904"/>
    </mc:Choice>
    <mc:Fallback>
      <p:transition spd="slow" advTm="2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69384"/>
              </p:ext>
            </p:extLst>
          </p:nvPr>
        </p:nvGraphicFramePr>
        <p:xfrm>
          <a:off x="395535" y="1844824"/>
          <a:ext cx="8568953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6742966"/>
              </p:ext>
            </p:extLst>
          </p:nvPr>
        </p:nvGraphicFramePr>
        <p:xfrm>
          <a:off x="4499992" y="1196752"/>
          <a:ext cx="3779837" cy="532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412" name="Заголовок 6"/>
          <p:cNvSpPr>
            <a:spLocks noGrp="1"/>
          </p:cNvSpPr>
          <p:nvPr>
            <p:ph type="title"/>
          </p:nvPr>
        </p:nvSpPr>
        <p:spPr>
          <a:xfrm>
            <a:off x="251520" y="1090192"/>
            <a:ext cx="8435280" cy="538609"/>
          </a:xfr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Calibri"/>
              </a:rPr>
              <a:t>Детализация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Calibri"/>
              </a:rPr>
              <a:t>направлений финансового обеспечения расходов  бюджета поселения за </a:t>
            </a: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Calibri"/>
              </a:rPr>
              <a:t>2021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Calibri"/>
              </a:rPr>
              <a:t>год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Times New Roman"/>
              </a:rPr>
              <a:t>характеризуется следующими данными</a:t>
            </a: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Times New Roman"/>
              </a:rPr>
              <a:t>:</a:t>
            </a:r>
            <a:endParaRPr lang="ru-RU" sz="1400" dirty="0">
              <a:solidFill>
                <a:srgbClr val="00B0F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533356"/>
              </p:ext>
            </p:extLst>
          </p:nvPr>
        </p:nvGraphicFramePr>
        <p:xfrm flipH="1" flipV="1">
          <a:off x="8604448" y="6165303"/>
          <a:ext cx="82352" cy="45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4" name="Звук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36"/>
    </mc:Choice>
    <mc:Fallback>
      <p:transition spd="slow" advTm="27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56642" y="-387424"/>
            <a:ext cx="8928992" cy="936625"/>
          </a:xfrm>
        </p:spPr>
        <p:txBody>
          <a:bodyPr/>
          <a:lstStyle/>
          <a:p>
            <a:pPr indent="342900" algn="ctr">
              <a:spcAft>
                <a:spcPts val="0"/>
              </a:spcAft>
            </a:pPr>
            <a:r>
              <a:rPr lang="ru-RU" sz="1400" dirty="0" smtClean="0">
                <a:latin typeface="Times New Roman"/>
                <a:ea typeface="Times New Roman"/>
              </a:rPr>
              <a:t>Выполнение </a:t>
            </a:r>
            <a:r>
              <a:rPr lang="ru-RU" sz="1400" dirty="0">
                <a:latin typeface="Times New Roman"/>
                <a:ea typeface="Times New Roman"/>
              </a:rPr>
              <a:t>муниципальных программ в </a:t>
            </a:r>
            <a:r>
              <a:rPr lang="ru-RU" sz="1400" dirty="0" smtClean="0">
                <a:latin typeface="Times New Roman"/>
                <a:ea typeface="Times New Roman"/>
              </a:rPr>
              <a:t>Красногвардейском </a:t>
            </a:r>
            <a:r>
              <a:rPr lang="ru-RU" sz="1400" dirty="0">
                <a:latin typeface="Times New Roman"/>
                <a:ea typeface="Times New Roman"/>
              </a:rPr>
              <a:t>сельском поселении Каневского района за </a:t>
            </a:r>
            <a:r>
              <a:rPr lang="ru-RU" sz="1400" dirty="0" smtClean="0">
                <a:latin typeface="Times New Roman"/>
                <a:ea typeface="Times New Roman"/>
              </a:rPr>
              <a:t>2021 </a:t>
            </a:r>
            <a:r>
              <a:rPr lang="ru-RU" sz="1400" dirty="0">
                <a:latin typeface="Times New Roman"/>
                <a:ea typeface="Times New Roman"/>
              </a:rPr>
              <a:t>год</a:t>
            </a:r>
            <a:r>
              <a:rPr lang="ru-RU" sz="1400" dirty="0" smtClean="0">
                <a:latin typeface="Times New Roman"/>
                <a:ea typeface="Times New Roman"/>
              </a:rPr>
              <a:t>.</a:t>
            </a:r>
            <a:endParaRPr lang="ru-RU" altLang="ru-RU" sz="14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957234"/>
              </p:ext>
            </p:extLst>
          </p:nvPr>
        </p:nvGraphicFramePr>
        <p:xfrm>
          <a:off x="107504" y="852971"/>
          <a:ext cx="8712967" cy="5686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Наименование муниципальной программы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План, тыс. руб.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Факт, тыс. руб.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% исполнения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01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«Обеспечение реализации функций муниципального образования, связанных с муниципальным управлением» на 2021-2023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1042,2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992,4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95,22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02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«Информационное общество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района» на 2021-2023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393,4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393,3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99,98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03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«Укрепление правопорядка и профилактика правонарушений на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терри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-тории поселения» на 2021-2023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04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«Пожарная безопасность в Красногвардейском сельском поселении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района» на 2021-2023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6,3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6,2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98,42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0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05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«Комплексное и устойчивое развитие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в сфере дорожного хозяйства» на 2021-2023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4982,7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4700,0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94,33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06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«Развитие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в сфере землепользования» на 2021-2023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36,9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36,9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08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«Развитие культуры в Красногвардейском сельском поселении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района» на 2021-2023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6052,7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6052,6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11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«Развитие сельского хозяйства» на 2021-2023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6,4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6,4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12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«Социальная политика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района» на 2021-2023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420,0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419,9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99,98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 «Развитие жилищно-коммунального</a:t>
                      </a:r>
                      <a:r>
                        <a:rPr kumimoji="0" lang="ru-RU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хозяйства» на 2018-2024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880,0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880,0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14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«Формирование комфортной городской среды на 2018-2024 годы на территории Красногвардейского сельского поселения </a:t>
                      </a:r>
                      <a:r>
                        <a:rPr kumimoji="0" lang="ru-RU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Каневского</a:t>
                      </a: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района»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26660,7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26647,4</a:t>
                      </a:r>
                      <a:endParaRPr lang="ru-RU" sz="9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99,95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1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Муниципальная программа «Улучшение условий и охраны труда в администрации Красногвардейского сельского поселения на 2020-2022 годы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4,5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4,5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2687633951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Итого по муниципальным программам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91167,1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89075,9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97,7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20"/>
    </mc:Choice>
    <mc:Fallback>
      <p:transition spd="slow" advTm="31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28648</TotalTime>
  <Words>774</Words>
  <Application>Microsoft Office PowerPoint</Application>
  <PresentationFormat>Экран (4:3)</PresentationFormat>
  <Paragraphs>272</Paragraphs>
  <Slides>8</Slides>
  <Notes>3</Notes>
  <HiddenSlides>0</HiddenSlides>
  <MMClips>8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Aharoni</vt:lpstr>
      <vt:lpstr>Arial</vt:lpstr>
      <vt:lpstr>Arial Cyr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Исполнение  бюджета Красногвардейского сельского поселения по расходам за 2021 год, тыс. рублей.  </vt:lpstr>
      <vt:lpstr>Детализация направлений финансового обеспечения расходов  бюджета поселения за 2021 год характеризуется следующими данными:</vt:lpstr>
      <vt:lpstr>Выполнение муниципальных программ в Красногвардейском сельском поселении Каневского района за 2021 год.</vt:lpstr>
    </vt:vector>
  </TitlesOfParts>
  <Company>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Лось</dc:creator>
  <cp:lastModifiedBy>Yrist</cp:lastModifiedBy>
  <cp:revision>2665</cp:revision>
  <cp:lastPrinted>2014-05-22T08:02:27Z</cp:lastPrinted>
  <dcterms:created xsi:type="dcterms:W3CDTF">2010-07-02T14:14:42Z</dcterms:created>
  <dcterms:modified xsi:type="dcterms:W3CDTF">2022-08-26T10:25:16Z</dcterms:modified>
</cp:coreProperties>
</file>