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71" autoAdjust="0"/>
  </p:normalViewPr>
  <p:slideViewPr>
    <p:cSldViewPr>
      <p:cViewPr>
        <p:scale>
          <a:sx n="118" d="100"/>
          <a:sy n="118" d="100"/>
        </p:scale>
        <p:origin x="1008" y="5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</a:schemeClr>
            </a:gs>
            <a:gs pos="75000">
              <a:schemeClr val="bg1">
                <a:shade val="100000"/>
                <a:satMod val="115000"/>
              </a:schemeClr>
            </a:gs>
            <a:gs pos="100000">
              <a:schemeClr val="bg1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1412776"/>
            <a:ext cx="6400800" cy="2952328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3600" dirty="0">
                <a:solidFill>
                  <a:schemeClr val="tx1"/>
                </a:solidFill>
              </a:rPr>
              <a:t>ПРОЕКТ БЮДЖЕТА КРАСНОГВАРДЕЙСКОГО СЕЛЬСКОГО ПОСЕЛЕНИЯ КАНЕВСКОГО РАЙОНА </a:t>
            </a:r>
          </a:p>
          <a:p>
            <a:r>
              <a:rPr lang="ru-RU" sz="3600" dirty="0">
                <a:solidFill>
                  <a:schemeClr val="tx1"/>
                </a:solidFill>
              </a:rPr>
              <a:t>НА </a:t>
            </a:r>
            <a:r>
              <a:rPr lang="ru-RU" sz="3600" dirty="0" smtClean="0">
                <a:solidFill>
                  <a:schemeClr val="tx1"/>
                </a:solidFill>
              </a:rPr>
              <a:t>2021 </a:t>
            </a:r>
            <a:r>
              <a:rPr lang="ru-RU" sz="3600" dirty="0">
                <a:solidFill>
                  <a:schemeClr val="tx1"/>
                </a:solidFill>
              </a:rPr>
              <a:t>ГОД</a:t>
            </a:r>
          </a:p>
        </p:txBody>
      </p:sp>
    </p:spTree>
    <p:extLst>
      <p:ext uri="{BB962C8B-B14F-4D97-AF65-F5344CB8AC3E}">
        <p14:creationId xmlns="" xmlns:p14="http://schemas.microsoft.com/office/powerpoint/2010/main" val="434962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620688"/>
            <a:ext cx="6840760" cy="600164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/>
              <a:t>ПРОЕКТ БЮДЖЕТА НАПРАВЛЕН НА РЕШЕНИЕ СЛЕДУЮЩИХ ЗАДАЧ </a:t>
            </a:r>
          </a:p>
          <a:p>
            <a:pPr algn="ctr"/>
            <a:r>
              <a:rPr lang="ru-RU" sz="2400" dirty="0"/>
              <a:t> обеспечение устойчивости и сбалансированности бюджетной системы в целях гарантированного исполнения действующих и принимаемых расходных обязательств</a:t>
            </a:r>
          </a:p>
          <a:p>
            <a:pPr algn="ctr"/>
            <a:r>
              <a:rPr lang="ru-RU" sz="2400" dirty="0"/>
              <a:t> повышение эффективности бюджетной политики, в том числе за счет роста эффективности бюджетных расходов</a:t>
            </a:r>
          </a:p>
          <a:p>
            <a:pPr algn="ctr"/>
            <a:r>
              <a:rPr lang="ru-RU" sz="2400" dirty="0"/>
              <a:t> соответствие финансовых возможностей поселения ключевым направлениям развития </a:t>
            </a:r>
          </a:p>
          <a:p>
            <a:pPr algn="ctr"/>
            <a:r>
              <a:rPr lang="ru-RU" sz="2400" dirty="0"/>
              <a:t>Повышение роли бюджетной политики для поддержки экономического роста </a:t>
            </a:r>
          </a:p>
          <a:p>
            <a:pPr algn="ctr"/>
            <a:r>
              <a:rPr lang="ru-RU" sz="2400" dirty="0"/>
              <a:t>Повышение прозрачности и открытости бюджетного процесса</a:t>
            </a:r>
          </a:p>
        </p:txBody>
      </p:sp>
    </p:spTree>
    <p:extLst>
      <p:ext uri="{BB962C8B-B14F-4D97-AF65-F5344CB8AC3E}">
        <p14:creationId xmlns="" xmlns:p14="http://schemas.microsoft.com/office/powerpoint/2010/main" val="1962655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692696"/>
            <a:ext cx="8136904" cy="5184576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b="1" dirty="0">
                <a:solidFill>
                  <a:schemeClr val="tx1"/>
                </a:solidFill>
              </a:rPr>
              <a:t>Объем налоговых и неналоговых доходов бюджета Красногвардейского сельского поселения на </a:t>
            </a:r>
            <a:r>
              <a:rPr lang="ru-RU" b="1" dirty="0" smtClean="0">
                <a:solidFill>
                  <a:schemeClr val="tx1"/>
                </a:solidFill>
              </a:rPr>
              <a:t>2021 </a:t>
            </a:r>
            <a:r>
              <a:rPr lang="ru-RU" b="1" dirty="0">
                <a:solidFill>
                  <a:schemeClr val="tx1"/>
                </a:solidFill>
              </a:rPr>
              <a:t>год </a:t>
            </a:r>
          </a:p>
          <a:p>
            <a:r>
              <a:rPr lang="ru-RU" b="1" dirty="0">
                <a:solidFill>
                  <a:schemeClr val="tx1"/>
                </a:solidFill>
              </a:rPr>
              <a:t>составил </a:t>
            </a:r>
            <a:r>
              <a:rPr lang="ru-RU" b="1" dirty="0" smtClean="0">
                <a:solidFill>
                  <a:schemeClr val="tx1"/>
                </a:solidFill>
              </a:rPr>
              <a:t>36612,3тыс</a:t>
            </a:r>
            <a:r>
              <a:rPr lang="ru-RU" b="1" dirty="0">
                <a:solidFill>
                  <a:schemeClr val="tx1"/>
                </a:solidFill>
              </a:rPr>
              <a:t>. рублей</a:t>
            </a:r>
          </a:p>
          <a:p>
            <a:endParaRPr lang="ru-RU" b="1" dirty="0">
              <a:solidFill>
                <a:schemeClr val="tx1"/>
              </a:solidFill>
            </a:endParaRPr>
          </a:p>
          <a:p>
            <a:endParaRPr lang="ru-RU" b="1" dirty="0">
              <a:solidFill>
                <a:schemeClr val="tx1"/>
              </a:solidFill>
            </a:endParaRPr>
          </a:p>
          <a:p>
            <a:endParaRPr lang="ru-RU" b="1" dirty="0">
              <a:solidFill>
                <a:schemeClr val="tx1"/>
              </a:solidFill>
            </a:endParaRPr>
          </a:p>
          <a:p>
            <a:r>
              <a:rPr lang="ru-RU" dirty="0">
                <a:solidFill>
                  <a:schemeClr val="tx1"/>
                </a:solidFill>
              </a:rPr>
              <a:t>Налог на доходы физических лиц – </a:t>
            </a:r>
            <a:r>
              <a:rPr lang="ru-RU" dirty="0" smtClean="0">
                <a:solidFill>
                  <a:schemeClr val="tx1"/>
                </a:solidFill>
              </a:rPr>
              <a:t>1500,0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dirty="0">
                <a:solidFill>
                  <a:schemeClr val="tx1"/>
                </a:solidFill>
              </a:rPr>
              <a:t>ЕСХН </a:t>
            </a:r>
            <a:r>
              <a:rPr lang="ru-RU" dirty="0" smtClean="0">
                <a:solidFill>
                  <a:schemeClr val="tx1"/>
                </a:solidFill>
              </a:rPr>
              <a:t>–320,00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dirty="0">
                <a:solidFill>
                  <a:schemeClr val="tx1"/>
                </a:solidFill>
              </a:rPr>
              <a:t>Налоги на имущество – </a:t>
            </a:r>
            <a:r>
              <a:rPr lang="ru-RU" dirty="0" smtClean="0">
                <a:solidFill>
                  <a:schemeClr val="tx1"/>
                </a:solidFill>
              </a:rPr>
              <a:t>390,0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dirty="0">
                <a:solidFill>
                  <a:schemeClr val="tx1"/>
                </a:solidFill>
              </a:rPr>
              <a:t> Акцизы по подакцизным товарам </a:t>
            </a:r>
            <a:r>
              <a:rPr lang="ru-RU" dirty="0" smtClean="0">
                <a:solidFill>
                  <a:schemeClr val="tx1"/>
                </a:solidFill>
              </a:rPr>
              <a:t>-1705,8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dirty="0">
                <a:solidFill>
                  <a:schemeClr val="tx1"/>
                </a:solidFill>
              </a:rPr>
              <a:t>Земельный налог – </a:t>
            </a:r>
            <a:r>
              <a:rPr lang="ru-RU" dirty="0" smtClean="0">
                <a:solidFill>
                  <a:schemeClr val="tx1"/>
                </a:solidFill>
              </a:rPr>
              <a:t>2775,0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dirty="0">
                <a:solidFill>
                  <a:schemeClr val="tx1"/>
                </a:solidFill>
              </a:rPr>
              <a:t>Безвозмездные </a:t>
            </a:r>
            <a:r>
              <a:rPr lang="ru-RU" dirty="0" smtClean="0">
                <a:solidFill>
                  <a:schemeClr val="tx1"/>
                </a:solidFill>
              </a:rPr>
              <a:t>поступления-29921,5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95161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2518" y="1700808"/>
            <a:ext cx="8568952" cy="378565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b="1" dirty="0"/>
              <a:t>Общий объем расходов составил </a:t>
            </a:r>
            <a:r>
              <a:rPr lang="ru-RU" sz="2000" b="1" dirty="0" smtClean="0"/>
              <a:t>36612,3тыс</a:t>
            </a:r>
            <a:r>
              <a:rPr lang="ru-RU" sz="2000" b="1" dirty="0"/>
              <a:t>. рублей</a:t>
            </a:r>
          </a:p>
          <a:p>
            <a:pPr algn="ctr"/>
            <a:endParaRPr lang="ru-RU" sz="2000" b="1" dirty="0"/>
          </a:p>
          <a:p>
            <a:pPr algn="ctr"/>
            <a:r>
              <a:rPr lang="ru-RU" sz="2000" dirty="0"/>
              <a:t>Общегосударственные вопросы- </a:t>
            </a:r>
            <a:r>
              <a:rPr lang="ru-RU" sz="2000" dirty="0" smtClean="0"/>
              <a:t>5214,1 </a:t>
            </a:r>
            <a:endParaRPr lang="ru-RU" sz="2000" dirty="0"/>
          </a:p>
          <a:p>
            <a:pPr algn="ctr"/>
            <a:r>
              <a:rPr lang="ru-RU" sz="2000" dirty="0"/>
              <a:t>Национальная оборона – </a:t>
            </a:r>
            <a:r>
              <a:rPr lang="ru-RU" sz="2000" dirty="0" smtClean="0"/>
              <a:t>215,6</a:t>
            </a:r>
            <a:endParaRPr lang="ru-RU" sz="2000" dirty="0"/>
          </a:p>
          <a:p>
            <a:pPr algn="ctr"/>
            <a:r>
              <a:rPr lang="ru-RU" sz="2000" dirty="0"/>
              <a:t>Национальная безопасность и правоохранительная деятельность </a:t>
            </a:r>
            <a:r>
              <a:rPr lang="ru-RU" sz="2000" dirty="0" smtClean="0"/>
              <a:t>-</a:t>
            </a:r>
            <a:r>
              <a:rPr lang="ru-RU" sz="2000" dirty="0" smtClean="0"/>
              <a:t>10,5</a:t>
            </a:r>
            <a:endParaRPr lang="ru-RU" sz="2000" dirty="0"/>
          </a:p>
          <a:p>
            <a:pPr algn="ctr"/>
            <a:r>
              <a:rPr lang="ru-RU" sz="2000" dirty="0"/>
              <a:t>Национальная экономика – </a:t>
            </a:r>
            <a:r>
              <a:rPr lang="ru-RU" sz="2000" dirty="0" smtClean="0"/>
              <a:t>5045,9</a:t>
            </a:r>
            <a:endParaRPr lang="ru-RU" sz="2000" dirty="0"/>
          </a:p>
          <a:p>
            <a:pPr algn="ctr"/>
            <a:r>
              <a:rPr lang="ru-RU" sz="2000" dirty="0"/>
              <a:t>Жилищно-коммунальное хозяйство – </a:t>
            </a:r>
            <a:r>
              <a:rPr lang="ru-RU" sz="2000" dirty="0" smtClean="0"/>
              <a:t>20626,8</a:t>
            </a:r>
            <a:endParaRPr lang="ru-RU" sz="2000" dirty="0"/>
          </a:p>
          <a:p>
            <a:pPr algn="ctr"/>
            <a:r>
              <a:rPr lang="ru-RU" sz="2000" dirty="0"/>
              <a:t>Образование – </a:t>
            </a:r>
            <a:r>
              <a:rPr lang="ru-RU" sz="2000" dirty="0" smtClean="0"/>
              <a:t>50,0 </a:t>
            </a:r>
            <a:endParaRPr lang="ru-RU" sz="2000" dirty="0"/>
          </a:p>
          <a:p>
            <a:pPr algn="ctr"/>
            <a:r>
              <a:rPr lang="ru-RU" sz="2000" dirty="0"/>
              <a:t>Культура, кинематография – </a:t>
            </a:r>
            <a:r>
              <a:rPr lang="ru-RU" sz="2000" dirty="0" smtClean="0"/>
              <a:t>4971,8</a:t>
            </a:r>
            <a:endParaRPr lang="ru-RU" sz="2000" dirty="0"/>
          </a:p>
          <a:p>
            <a:pPr algn="ctr"/>
            <a:r>
              <a:rPr lang="ru-RU" sz="2000" dirty="0"/>
              <a:t>Социальная политика – </a:t>
            </a:r>
            <a:r>
              <a:rPr lang="ru-RU" sz="2000" dirty="0" smtClean="0"/>
              <a:t>457,0</a:t>
            </a:r>
            <a:endParaRPr lang="ru-RU" sz="2000" dirty="0"/>
          </a:p>
          <a:p>
            <a:pPr algn="ctr"/>
            <a:r>
              <a:rPr lang="ru-RU" sz="2000" dirty="0"/>
              <a:t> Физическая культура и спорт – </a:t>
            </a:r>
            <a:r>
              <a:rPr lang="ru-RU" sz="2000" dirty="0" smtClean="0"/>
              <a:t>20,0</a:t>
            </a:r>
            <a:endParaRPr lang="ru-RU" sz="2000" dirty="0"/>
          </a:p>
          <a:p>
            <a:pPr algn="ctr"/>
            <a:r>
              <a:rPr lang="ru-RU" sz="2000" dirty="0"/>
              <a:t>Обслуживание государственного и муниципального долга – </a:t>
            </a:r>
            <a:r>
              <a:rPr lang="ru-RU" sz="2000" dirty="0" smtClean="0"/>
              <a:t>0,6</a:t>
            </a:r>
            <a:endParaRPr lang="ru-RU" sz="2000" dirty="0"/>
          </a:p>
        </p:txBody>
      </p:sp>
    </p:spTree>
    <p:extLst>
      <p:ext uri="{BB962C8B-B14F-4D97-AF65-F5344CB8AC3E}">
        <p14:creationId xmlns="" xmlns:p14="http://schemas.microsoft.com/office/powerpoint/2010/main" val="3052089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138</TotalTime>
  <Words>169</Words>
  <Application>Microsoft Office PowerPoint</Application>
  <PresentationFormat>Экран (4:3)</PresentationFormat>
  <Paragraphs>31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Волна</vt:lpstr>
      <vt:lpstr>Слайд 1</vt:lpstr>
      <vt:lpstr>Слайд 2</vt:lpstr>
      <vt:lpstr>Слайд 3</vt:lpstr>
      <vt:lpstr>Слайд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Бюджет для граждан 2017 год</dc:title>
  <dc:creator>User</dc:creator>
  <cp:lastModifiedBy>User</cp:lastModifiedBy>
  <cp:revision>15</cp:revision>
  <dcterms:modified xsi:type="dcterms:W3CDTF">2021-10-13T07:48:41Z</dcterms:modified>
</cp:coreProperties>
</file>