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118" d="100"/>
          <a:sy n="118" d="100"/>
        </p:scale>
        <p:origin x="-14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295232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ПРОЕКТ БЮДЖЕТА КРАСНОГВАРДЕЙСКОГО СЕЛЬСКОГО ПОСЕЛЕНИЯ КАНЕВСКОГО РАЙОНА </a:t>
            </a:r>
          </a:p>
          <a:p>
            <a:r>
              <a:rPr lang="ru-RU" sz="3600" dirty="0">
                <a:solidFill>
                  <a:schemeClr val="tx1"/>
                </a:solidFill>
              </a:rPr>
              <a:t>НА </a:t>
            </a:r>
            <a:r>
              <a:rPr lang="ru-RU" sz="3600" dirty="0" smtClean="0">
                <a:solidFill>
                  <a:schemeClr val="tx1"/>
                </a:solidFill>
              </a:rPr>
              <a:t>2020 </a:t>
            </a:r>
            <a:r>
              <a:rPr lang="ru-RU" sz="3600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4349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840760" cy="600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ПРОЕКТ БЮДЖЕТА НАПРАВЛЕН НА РЕШЕНИЕ СЛЕДУЮЩИХ ЗАДАЧ </a:t>
            </a:r>
          </a:p>
          <a:p>
            <a:pPr algn="ctr"/>
            <a:r>
              <a:rPr lang="ru-RU" sz="2400" dirty="0"/>
              <a:t> 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 algn="ctr"/>
            <a:r>
              <a:rPr lang="ru-RU" sz="2400" dirty="0"/>
              <a:t> повышение эффективности бюджетной политики, в том числе за счет роста эффективности бюджетных расходов</a:t>
            </a:r>
          </a:p>
          <a:p>
            <a:pPr algn="ctr"/>
            <a:r>
              <a:rPr lang="ru-RU" sz="2400" dirty="0"/>
              <a:t> соответствие финансовых возможностей поселения ключевым направлениям развития </a:t>
            </a:r>
          </a:p>
          <a:p>
            <a:pPr algn="ctr"/>
            <a:r>
              <a:rPr lang="ru-RU" sz="2400" dirty="0"/>
              <a:t>Повышение роли бюджетной политики для поддержки экономического роста </a:t>
            </a:r>
          </a:p>
          <a:p>
            <a:pPr algn="ctr"/>
            <a:r>
              <a:rPr lang="ru-RU" sz="2400" dirty="0"/>
              <a:t>Повышение прозрачности и открытости бюджетного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xmlns="" val="1962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136904" cy="518457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Объем налоговых и неналоговых доходов бюджета Красногвардейского сельского поселения на </a:t>
            </a:r>
            <a:r>
              <a:rPr lang="ru-RU" b="1" dirty="0" smtClean="0">
                <a:solidFill>
                  <a:schemeClr val="tx1"/>
                </a:solidFill>
              </a:rPr>
              <a:t>2020 </a:t>
            </a:r>
            <a:r>
              <a:rPr lang="ru-RU" b="1" dirty="0">
                <a:solidFill>
                  <a:schemeClr val="tx1"/>
                </a:solidFill>
              </a:rPr>
              <a:t>год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составил </a:t>
            </a:r>
            <a:r>
              <a:rPr lang="ru-RU" b="1" dirty="0" smtClean="0">
                <a:solidFill>
                  <a:schemeClr val="tx1"/>
                </a:solidFill>
              </a:rPr>
              <a:t>14365,5 </a:t>
            </a:r>
            <a:r>
              <a:rPr lang="ru-RU" b="1" dirty="0">
                <a:solidFill>
                  <a:schemeClr val="tx1"/>
                </a:solidFill>
              </a:rPr>
              <a:t>тыс. рублей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 на доходы физических лиц – </a:t>
            </a:r>
            <a:r>
              <a:rPr lang="ru-RU" dirty="0" smtClean="0">
                <a:solidFill>
                  <a:schemeClr val="tx1"/>
                </a:solidFill>
              </a:rPr>
              <a:t>1408,0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ЕСХН –</a:t>
            </a:r>
            <a:r>
              <a:rPr lang="ru-RU" dirty="0" smtClean="0">
                <a:solidFill>
                  <a:schemeClr val="tx1"/>
                </a:solidFill>
              </a:rPr>
              <a:t>270,00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Налоги на имущество – </a:t>
            </a:r>
            <a:r>
              <a:rPr lang="ru-RU" dirty="0" smtClean="0">
                <a:solidFill>
                  <a:schemeClr val="tx1"/>
                </a:solidFill>
              </a:rPr>
              <a:t>370,0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Акцизы по подакцизным товарам -</a:t>
            </a:r>
            <a:r>
              <a:rPr lang="ru-RU" dirty="0" smtClean="0">
                <a:solidFill>
                  <a:schemeClr val="tx1"/>
                </a:solidFill>
              </a:rPr>
              <a:t>1836,1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Земельный налог – </a:t>
            </a:r>
            <a:r>
              <a:rPr lang="ru-RU" dirty="0" smtClean="0">
                <a:solidFill>
                  <a:schemeClr val="tx1"/>
                </a:solidFill>
              </a:rPr>
              <a:t>2673,0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Безвозмездные </a:t>
            </a:r>
            <a:r>
              <a:rPr lang="ru-RU" dirty="0" smtClean="0">
                <a:solidFill>
                  <a:schemeClr val="tx1"/>
                </a:solidFill>
              </a:rPr>
              <a:t>поступления-7808,4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1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18" y="1700808"/>
            <a:ext cx="8568952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Общий объем расходов составил </a:t>
            </a:r>
            <a:r>
              <a:rPr lang="ru-RU" sz="2000" b="1" dirty="0" smtClean="0"/>
              <a:t>14365,5тыс</a:t>
            </a:r>
            <a:r>
              <a:rPr lang="ru-RU" sz="2000" b="1" dirty="0"/>
              <a:t>. рублей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dirty="0"/>
              <a:t>Общегосударственные вопросы- </a:t>
            </a:r>
            <a:r>
              <a:rPr lang="ru-RU" sz="2000" dirty="0" smtClean="0"/>
              <a:t>5412,1  </a:t>
            </a:r>
            <a:endParaRPr lang="ru-RU" sz="2000" dirty="0"/>
          </a:p>
          <a:p>
            <a:pPr algn="ctr"/>
            <a:r>
              <a:rPr lang="ru-RU" sz="2000" dirty="0"/>
              <a:t>Национальная оборона – </a:t>
            </a:r>
            <a:r>
              <a:rPr lang="ru-RU" sz="2000" dirty="0" smtClean="0"/>
              <a:t>212,3 </a:t>
            </a:r>
            <a:endParaRPr lang="ru-RU" sz="2000" dirty="0"/>
          </a:p>
          <a:p>
            <a:pPr algn="ctr"/>
            <a:r>
              <a:rPr lang="ru-RU" sz="2000" dirty="0"/>
              <a:t>Национальная безопасность и правоохранительная деятельность </a:t>
            </a:r>
            <a:r>
              <a:rPr lang="ru-RU" sz="2000" dirty="0" smtClean="0"/>
              <a:t>-10,0 </a:t>
            </a:r>
            <a:endParaRPr lang="ru-RU" sz="2000" dirty="0"/>
          </a:p>
          <a:p>
            <a:pPr algn="ctr"/>
            <a:r>
              <a:rPr lang="ru-RU" sz="2000" dirty="0"/>
              <a:t>Национальная экономика – </a:t>
            </a:r>
            <a:r>
              <a:rPr lang="ru-RU" sz="2000" dirty="0" smtClean="0"/>
              <a:t>1919,3 </a:t>
            </a:r>
            <a:endParaRPr lang="ru-RU" sz="2000" dirty="0"/>
          </a:p>
          <a:p>
            <a:pPr algn="ctr"/>
            <a:r>
              <a:rPr lang="ru-RU" sz="2000" dirty="0"/>
              <a:t>Жилищно-коммунальное хозяйство – </a:t>
            </a:r>
            <a:r>
              <a:rPr lang="ru-RU" sz="2000" dirty="0" smtClean="0"/>
              <a:t>620,0</a:t>
            </a:r>
            <a:endParaRPr lang="ru-RU" sz="2000" dirty="0"/>
          </a:p>
          <a:p>
            <a:pPr algn="ctr"/>
            <a:r>
              <a:rPr lang="ru-RU" sz="2000" dirty="0"/>
              <a:t>Образование – </a:t>
            </a:r>
            <a:r>
              <a:rPr lang="ru-RU" sz="2000" dirty="0" smtClean="0"/>
              <a:t>10,0 </a:t>
            </a:r>
            <a:endParaRPr lang="ru-RU" sz="2000" dirty="0"/>
          </a:p>
          <a:p>
            <a:pPr algn="ctr"/>
            <a:r>
              <a:rPr lang="ru-RU" sz="2000" dirty="0"/>
              <a:t>Культура, кинематография – </a:t>
            </a:r>
            <a:r>
              <a:rPr lang="ru-RU" sz="2000" dirty="0" smtClean="0"/>
              <a:t>6001,8 </a:t>
            </a:r>
            <a:endParaRPr lang="ru-RU" sz="2000" dirty="0"/>
          </a:p>
          <a:p>
            <a:pPr algn="ctr"/>
            <a:r>
              <a:rPr lang="ru-RU" sz="2000" dirty="0"/>
              <a:t>Социальная политика – </a:t>
            </a:r>
            <a:r>
              <a:rPr lang="ru-RU" sz="2000" dirty="0" smtClean="0"/>
              <a:t>165,0</a:t>
            </a:r>
            <a:endParaRPr lang="ru-RU" sz="2000" dirty="0"/>
          </a:p>
          <a:p>
            <a:pPr algn="ctr"/>
            <a:r>
              <a:rPr lang="ru-RU" sz="2000" dirty="0"/>
              <a:t> Физическая культура и спорт – </a:t>
            </a:r>
            <a:r>
              <a:rPr lang="ru-RU" sz="2000" dirty="0" smtClean="0"/>
              <a:t>10,0</a:t>
            </a:r>
            <a:endParaRPr lang="ru-RU" sz="2000" dirty="0"/>
          </a:p>
          <a:p>
            <a:pPr algn="ctr"/>
            <a:r>
              <a:rPr lang="ru-RU" sz="2000" dirty="0"/>
              <a:t>Обслуживание государственного и муниципального долга – </a:t>
            </a:r>
            <a:r>
              <a:rPr lang="ru-RU" sz="2000" dirty="0" smtClean="0"/>
              <a:t>5,0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0520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</TotalTime>
  <Words>170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dc:creator>User</dc:creator>
  <cp:lastModifiedBy>User</cp:lastModifiedBy>
  <cp:revision>13</cp:revision>
  <dcterms:modified xsi:type="dcterms:W3CDTF">2020-03-17T12:31:51Z</dcterms:modified>
</cp:coreProperties>
</file>