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10"/>
  </p:notesMasterIdLst>
  <p:handoutMasterIdLst>
    <p:handoutMasterId r:id="rId11"/>
  </p:handoutMasterIdLst>
  <p:sldIdLst>
    <p:sldId id="464" r:id="rId2"/>
    <p:sldId id="539" r:id="rId3"/>
    <p:sldId id="496" r:id="rId4"/>
    <p:sldId id="482" r:id="rId5"/>
    <p:sldId id="533" r:id="rId6"/>
    <p:sldId id="512" r:id="rId7"/>
    <p:sldId id="545" r:id="rId8"/>
    <p:sldId id="562" r:id="rId9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CC00CC"/>
    <a:srgbClr val="BC2A38"/>
    <a:srgbClr val="33CCCC"/>
    <a:srgbClr val="000000"/>
    <a:srgbClr val="FF9999"/>
    <a:srgbClr val="FF0066"/>
    <a:srgbClr val="99FF3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69" autoAdjust="0"/>
  </p:normalViewPr>
  <p:slideViewPr>
    <p:cSldViewPr>
      <p:cViewPr varScale="1">
        <p:scale>
          <a:sx n="73" d="100"/>
          <a:sy n="73" d="100"/>
        </p:scale>
        <p:origin x="1746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IBM\obmen$\_Bce\&#1051;&#1086;&#1089;&#1100;\&#1057;&#1086;&#1074;&#1077;&#1097;&#1072;&#1085;&#1080;&#1077;%20&#1071;&#1085;&#1074;&#1072;&#1088;&#1100;%202011\&#1054;&#1040;&#1044;&#1041;&#1041;\&#1057;&#1083;&#1072;&#1081;&#1076;&#1099;%20&#1054;&#1040;&#1044;&#1041;&#104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887280248190412E-2"/>
          <c:y val="4.2372881355936684E-2"/>
          <c:w val="0.95449844881075496"/>
          <c:h val="0.775520557086258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2006г.</c:v>
                </c:pt>
                <c:pt idx="1">
                  <c:v>2007г.</c:v>
                </c:pt>
                <c:pt idx="2">
                  <c:v>2008г.</c:v>
                </c:pt>
                <c:pt idx="3">
                  <c:v>2009г.</c:v>
                </c:pt>
                <c:pt idx="4">
                  <c:v>2010г.</c:v>
                </c:pt>
              </c:strCache>
            </c:strRef>
          </c:cat>
          <c:val>
            <c:numRef>
              <c:f>Лист1!$C$6:$C$10</c:f>
              <c:numCache>
                <c:formatCode>#,##0</c:formatCode>
                <c:ptCount val="5"/>
                <c:pt idx="0">
                  <c:v>2586.8403916999996</c:v>
                </c:pt>
                <c:pt idx="1">
                  <c:v>3323.6727967499996</c:v>
                </c:pt>
                <c:pt idx="2">
                  <c:v>5791.5468578299997</c:v>
                </c:pt>
                <c:pt idx="3">
                  <c:v>6532.4744473799965</c:v>
                </c:pt>
                <c:pt idx="4">
                  <c:v>7146.2779999999975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6-4347-8BD3-48D6AA2EB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151936"/>
        <c:axId val="64154624"/>
      </c:barChart>
      <c:catAx>
        <c:axId val="6415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4154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154624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1.137538779731174E-2"/>
              <c:y val="0.53220338983047821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one"/>
        <c:crossAx val="64151936"/>
        <c:crosses val="autoZero"/>
        <c:crossBetween val="between"/>
      </c:valAx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220377904508681E-2"/>
          <c:y val="0"/>
          <c:w val="0.71140791338914799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9">
          <a:noFill/>
        </a:ln>
      </c:spPr>
    </c:plotArea>
    <c:legend>
      <c:legendPos val="r"/>
      <c:layout>
        <c:manualLayout>
          <c:xMode val="edge"/>
          <c:yMode val="edge"/>
          <c:x val="0.69174311926605503"/>
          <c:y val="2.8985507246376812E-2"/>
          <c:w val="0.29174311926605506"/>
          <c:h val="0.96739130434782605"/>
        </c:manualLayout>
      </c:layout>
      <c:overlay val="0"/>
      <c:txPr>
        <a:bodyPr/>
        <a:lstStyle/>
        <a:p>
          <a:pPr>
            <a:defRPr sz="1182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7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7890650992569744E-2"/>
          <c:w val="1"/>
          <c:h val="0.7538461538461538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72">
          <a:noFill/>
        </a:ln>
      </c:spPr>
    </c:plotArea>
    <c:plotVisOnly val="1"/>
    <c:dispBlanksAs val="zero"/>
    <c:showDLblsOverMax val="0"/>
  </c:chart>
  <c:txPr>
    <a:bodyPr/>
    <a:lstStyle/>
    <a:p>
      <a:pPr>
        <a:defRPr sz="1688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250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90EB57-CE89-466C-9A65-9F2C446858CB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54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8A18-3EFD-41E6-8B23-0680C1E645AD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3384-BA96-4443-8569-8C2F39A22C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02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CCF56-C1CC-4DED-A592-E43D9D820F33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D583-9C37-4247-8C2D-45F5796FAC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047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2B1C-6380-4BEF-9032-CDD577F31708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E942D-EF1A-4746-8212-636EDA6E3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1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709C-E74D-4D25-8ED6-42011B07FD0B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EAF1-A29F-48AE-AED2-C813F1E1CB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82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8FD4E-10D6-4197-8867-3E6794DEC4E9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83FE9-322A-4B10-A098-7ABC1A4B0B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6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C1688-F794-4D79-BE26-4A94F2D27D3B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2FB0-9778-4226-81F6-9133A070B5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42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4CBB0-500D-4F93-98D9-10F6FEE90DE2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AEDB-6D41-4F72-AB5D-3AFB587E53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84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9D7D0-4638-4504-9ABE-68FDA525D4C0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8DD32-7E48-49A4-A8B5-EF3EA9F441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205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28FBD-0B02-4E1F-9937-27D3B2FC8811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6A33-4681-4AC8-9602-5B2C072C4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639C-FBBA-48D5-B0FB-8A0E67C53DBE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1D4-6DB7-4003-9299-9B3F31132C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082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31735-C20D-4912-A905-3E2E1C7DA51A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7CDD-BB50-40FE-A71E-49E8F2243F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003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4DD5-D3FD-4C79-969C-C22DB4959926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60BD25-76D5-4066-9083-C76DF889BA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987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DF7CD9F-F5E4-4A27-9811-7C22713AEE59}" type="datetime1">
              <a:rPr lang="ru-RU"/>
              <a:pPr>
                <a:defRPr/>
              </a:pPr>
              <a:t>06.08.2024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F4052"/>
                </a:solidFill>
              </a:defRPr>
            </a:lvl1pPr>
          </a:lstStyle>
          <a:p>
            <a:pPr>
              <a:defRPr/>
            </a:pPr>
            <a:fld id="{06BB25F0-0411-48F4-BA5D-E5F6563503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7" r:id="rId9"/>
    <p:sldLayoutId id="2147484684" r:id="rId10"/>
    <p:sldLayoutId id="2147484685" r:id="rId11"/>
    <p:sldLayoutId id="2147484686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7" Type="http://schemas.openxmlformats.org/officeDocument/2006/relationships/chart" Target="../charts/chart4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059113" y="6165850"/>
            <a:ext cx="353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п. Красногвардеец</a:t>
            </a:r>
            <a:endParaRPr lang="ru-RU" b="1" dirty="0">
              <a:solidFill>
                <a:schemeClr val="accent6">
                  <a:lumMod val="40000"/>
                  <a:lumOff val="60000"/>
                </a:schemeClr>
              </a:solidFill>
              <a:latin typeface="Arial" charset="0"/>
            </a:endParaRP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0" y="804863"/>
            <a:ext cx="912177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</a:rPr>
              <a:t>БЮДЖЕТ ДЛЯ ГРАЖДАН</a:t>
            </a:r>
          </a:p>
          <a:p>
            <a:pPr algn="ctr" eaLnBrk="1" hangingPunct="1">
              <a:defRPr/>
            </a:pPr>
            <a:endParaRPr lang="ru-RU" sz="2800" b="1" dirty="0">
              <a:ln w="11430"/>
              <a:solidFill>
                <a:srgbClr val="FFC000"/>
              </a:solidFill>
              <a:effectLst>
                <a:glow>
                  <a:schemeClr val="accent5">
                    <a:satMod val="175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по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отчету об исполнении бюджета </a:t>
            </a: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Красногвардейского сельского поселения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Каневского района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2023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год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  <p:pic>
        <p:nvPicPr>
          <p:cNvPr id="3" name="Звук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26"/>
    </mc:Choice>
    <mc:Fallback xmlns="">
      <p:transition spd="slow" advTm="73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755650" y="692150"/>
            <a:ext cx="79930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Уважаемые жители </a:t>
            </a:r>
            <a:r>
              <a:rPr lang="ru-RU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Красногвардейского сельского поселения!</a:t>
            </a:r>
            <a:endParaRPr lang="ru-RU" altLang="ru-RU" sz="2800" b="1" dirty="0">
              <a:solidFill>
                <a:srgbClr val="C00000"/>
              </a:solidFill>
              <a:latin typeface="Arial" panose="020B0604020202020204" pitchFamily="34" charset="0"/>
              <a:cs typeface="Aharoni" panose="02010803020104030203" pitchFamily="2" charset="-79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Предлагаем Вашему вниманию издание, в котором кратко и доступно отражены основные положения отчета об исполнении  местного бюджета за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2023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	Изложенные в текстовом и графическом виде  данные наглядно показывают, что ключевыми направлениями расходования бюджетных средств в рамках реализации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муниципальных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программ в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2023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году были: финансирование мероприятий в сфере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дорожного хозяйства, ЖКХ, культуры.</a:t>
            </a:r>
            <a:endParaRPr lang="ru-RU" altLang="ru-RU" dirty="0">
              <a:latin typeface="Arial" panose="020B0604020202020204" pitchFamily="34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95"/>
    </mc:Choice>
    <mc:Fallback xmlns="">
      <p:transition spd="slow" advTm="22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260350"/>
            <a:ext cx="8424862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Основные показатели</a:t>
            </a:r>
          </a:p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бюджета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сельского поселения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за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2023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  </a:t>
            </a:r>
          </a:p>
          <a:p>
            <a:pPr algn="ctr"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(тыс.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рублей)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179388" y="722313"/>
            <a:ext cx="878522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6195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538636"/>
              </p:ext>
            </p:extLst>
          </p:nvPr>
        </p:nvGraphicFramePr>
        <p:xfrm>
          <a:off x="395288" y="1243013"/>
          <a:ext cx="8497887" cy="4310063"/>
        </p:xfrm>
        <a:graphic>
          <a:graphicData uri="http://schemas.openxmlformats.org/drawingml/2006/table">
            <a:tbl>
              <a:tblPr/>
              <a:tblGrid>
                <a:gridCol w="3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03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8149,2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7771,4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95,3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всего,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8933,4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10143,4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113,5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доходы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17082,6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17914,8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104,8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17278,1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18071,3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104,6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2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 (+)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-195,5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156,5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advTm="8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7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335373"/>
              </p:ext>
            </p:extLst>
          </p:nvPr>
        </p:nvGraphicFramePr>
        <p:xfrm>
          <a:off x="413693" y="692696"/>
          <a:ext cx="8496945" cy="5876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0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5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39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доходов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Исполнение доходной части бюджета (тыс. рублей) </a:t>
                      </a:r>
                      <a:endParaRPr lang="ru-RU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Отклонения (гр.2-гр.3)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Доля в доходах  </a:t>
                      </a:r>
                      <a:r>
                        <a:rPr lang="ru-RU" sz="1000" dirty="0" smtClean="0">
                          <a:effectLst/>
                        </a:rPr>
                        <a:t>2023 </a:t>
                      </a:r>
                      <a:r>
                        <a:rPr lang="ru-RU" sz="1000" dirty="0">
                          <a:effectLst/>
                        </a:rPr>
                        <a:t>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2023/ 2022, </a:t>
                      </a: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2023 </a:t>
                      </a:r>
                      <a:r>
                        <a:rPr lang="ru-RU" sz="1000" dirty="0">
                          <a:effectLst/>
                        </a:rPr>
                        <a:t>год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2022 </a:t>
                      </a:r>
                      <a:r>
                        <a:rPr lang="ru-RU" sz="1000" dirty="0">
                          <a:effectLst/>
                        </a:rPr>
                        <a:t>год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2587,7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2250,7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337,0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14,4%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86,97%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2171,4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2051,2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12,1%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сельскохозяйственный налог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42,9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679,6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-636,7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0,24%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1584,1%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имущество физических лиц, взимаемый по ставкам, применяемым к объектам налогообложения, расположенным в границах сельских поселений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403,0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388,2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2,25%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96%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2566,4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2720,7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-154,3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14,32%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106,0%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7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Доходы от использования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</a:rPr>
                        <a:t> имущества, находящегося в государственной и муниципальной собственности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131,8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33,8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98,0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0,73%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    25,6%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Штрафы, санкции, возмещения ущерба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8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Прочие поступления от денежных взысканий (штрафов) и иных сумм в возмещение ущерба, зачисляемые в бюджеты сельских поселений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0,08%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166,66%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налоговых и неналоговых  доходов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7918,2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8149,2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-231,0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44,19%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102,9%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8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Безвозмездные поступления от других бюджетов бюджетной системы РФ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9996,6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8933,4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1063,2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55,8%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89,3%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доходов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17914,8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17082,6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832,2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95,3%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17708"/>
            <a:ext cx="871296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№ 1 Сравнительный анализ результатов исполнения доходной части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бюджета поселения за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2023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 к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2022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году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spd="slow" advTm="27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910638" y="0"/>
            <a:ext cx="2825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19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403350" y="601663"/>
            <a:ext cx="7123113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Структура безвозмездных поступлений из других уровней бюджета в бюджет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сельского поселения в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2023году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5364" name="Line 11"/>
          <p:cNvSpPr>
            <a:spLocks noChangeShapeType="1"/>
          </p:cNvSpPr>
          <p:nvPr/>
        </p:nvSpPr>
        <p:spPr bwMode="auto">
          <a:xfrm>
            <a:off x="4572000" y="1412875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1399677" y="3735801"/>
            <a:ext cx="1816777" cy="1055608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Прочие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1643,0 </a:t>
            </a:r>
            <a:r>
              <a:rPr lang="ru-RU" altLang="ru-RU" sz="14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тыс.руб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7071497" y="3705043"/>
            <a:ext cx="2089150" cy="1177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Иные 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31,1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3344221" y="3705043"/>
            <a:ext cx="1728788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Субвенции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300,4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8" name="AutoShape 15"/>
          <p:cNvSpPr>
            <a:spLocks noChangeArrowheads="1"/>
          </p:cNvSpPr>
          <p:nvPr/>
        </p:nvSpPr>
        <p:spPr bwMode="auto">
          <a:xfrm>
            <a:off x="611559" y="1585913"/>
            <a:ext cx="7914903" cy="1366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поступления,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 всего   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9996, 6тыс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9" name="AutoShape 16"/>
          <p:cNvSpPr>
            <a:spLocks noChangeArrowheads="1"/>
          </p:cNvSpPr>
          <p:nvPr/>
        </p:nvSpPr>
        <p:spPr bwMode="auto">
          <a:xfrm>
            <a:off x="5184291" y="3665718"/>
            <a:ext cx="1799753" cy="159616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Дотации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7822,1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4091140" y="3075037"/>
            <a:ext cx="234950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881222" y="3091279"/>
            <a:ext cx="2428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2215684" y="3091279"/>
            <a:ext cx="1920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772121" y="3057434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  <p:sp>
        <p:nvSpPr>
          <p:cNvPr id="16" name="Стрелка вниз 15"/>
          <p:cNvSpPr/>
          <p:nvPr/>
        </p:nvSpPr>
        <p:spPr>
          <a:xfrm>
            <a:off x="633840" y="3091279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378" y="3736063"/>
            <a:ext cx="1117551" cy="1076563"/>
          </a:xfrm>
          <a:prstGeom prst="round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Прочие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200,0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тыс.руб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28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35280" cy="8384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Исполнение  бюджета Красногвардейского сельского поселения по расходам за </a:t>
            </a:r>
            <a:r>
              <a:rPr lang="ru-RU" sz="2200" b="1" dirty="0" smtClean="0">
                <a:solidFill>
                  <a:srgbClr val="002060"/>
                </a:solidFill>
              </a:rPr>
              <a:t>2023 </a:t>
            </a:r>
            <a:r>
              <a:rPr lang="ru-RU" sz="2200" b="1" dirty="0" smtClean="0">
                <a:solidFill>
                  <a:srgbClr val="002060"/>
                </a:solidFill>
              </a:rPr>
              <a:t>год, тыс. рублей.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559657"/>
              </p:ext>
            </p:extLst>
          </p:nvPr>
        </p:nvGraphicFramePr>
        <p:xfrm>
          <a:off x="357188" y="1285877"/>
          <a:ext cx="8572500" cy="4792085"/>
        </p:xfrm>
        <a:graphic>
          <a:graphicData uri="http://schemas.openxmlformats.org/drawingml/2006/table">
            <a:tbl>
              <a:tblPr/>
              <a:tblGrid>
                <a:gridCol w="57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83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РАСХОДЫ всего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18660,4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18071,3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96,8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Общегосударственные расходы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5805,4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5789,00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99,7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4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оборона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325,2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325,1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99,8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8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экономика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2538,9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1966,5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77,5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89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3223,4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3223,4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3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08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6382,1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6382,1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Социальная политика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384,9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384,8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99,5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Физическая культура и спорт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27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Обслуживание государственного (муниципального) долга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96,8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165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129036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04"/>
    </mc:Choice>
    <mc:Fallback xmlns="">
      <p:transition spd="slow" advTm="2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852233"/>
              </p:ext>
            </p:extLst>
          </p:nvPr>
        </p:nvGraphicFramePr>
        <p:xfrm>
          <a:off x="395536" y="1700808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1726571"/>
              </p:ext>
            </p:extLst>
          </p:nvPr>
        </p:nvGraphicFramePr>
        <p:xfrm>
          <a:off x="5580112" y="4437112"/>
          <a:ext cx="2699717" cy="2084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412" name="Заголовок 6"/>
          <p:cNvSpPr>
            <a:spLocks noGrp="1"/>
          </p:cNvSpPr>
          <p:nvPr>
            <p:ph type="title"/>
          </p:nvPr>
        </p:nvSpPr>
        <p:spPr>
          <a:xfrm>
            <a:off x="251520" y="1090192"/>
            <a:ext cx="8435280" cy="538609"/>
          </a:xfr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Детализация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направлений финансового обеспечения расходов  бюджета поселения за 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2023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год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Times New Roman"/>
              </a:rPr>
              <a:t>характеризуется следующими данными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Times New Roman"/>
              </a:rPr>
              <a:t>:</a:t>
            </a:r>
            <a:endParaRPr lang="ru-RU" sz="1400" dirty="0">
              <a:solidFill>
                <a:srgbClr val="00B0F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533356"/>
              </p:ext>
            </p:extLst>
          </p:nvPr>
        </p:nvGraphicFramePr>
        <p:xfrm flipH="1" flipV="1">
          <a:off x="8604448" y="6165303"/>
          <a:ext cx="82352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4" name="Звук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922373"/>
              </p:ext>
            </p:extLst>
          </p:nvPr>
        </p:nvGraphicFramePr>
        <p:xfrm>
          <a:off x="251520" y="2132857"/>
          <a:ext cx="8435280" cy="4484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4696">
                  <a:extLst>
                    <a:ext uri="{9D8B030D-6E8A-4147-A177-3AD203B41FA5}">
                      <a16:colId xmlns:a16="http://schemas.microsoft.com/office/drawing/2014/main" val="282792279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86893603"/>
                    </a:ext>
                  </a:extLst>
                </a:gridCol>
                <a:gridCol w="1234480">
                  <a:extLst>
                    <a:ext uri="{9D8B030D-6E8A-4147-A177-3AD203B41FA5}">
                      <a16:colId xmlns:a16="http://schemas.microsoft.com/office/drawing/2014/main" val="1332780839"/>
                    </a:ext>
                  </a:extLst>
                </a:gridCol>
              </a:tblGrid>
              <a:tr h="4713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показателя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Вид расхода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Исполнение за </a:t>
                      </a:r>
                      <a:r>
                        <a:rPr lang="ru-RU" sz="1600" dirty="0" smtClean="0">
                          <a:effectLst/>
                        </a:rPr>
                        <a:t>2023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059966"/>
                  </a:ext>
                </a:extLst>
              </a:tr>
              <a:tr h="519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Всего расходов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том числе: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18071,3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2622314"/>
                  </a:ext>
                </a:extLst>
              </a:tr>
              <a:tr h="11128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Расходы на выплаты персоналу в целях обеспечения выполнения функций государственными (муниципальными) органами, казенными учреждениями, органами управления государственными внебюджетными фондами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5051,0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3662930"/>
                  </a:ext>
                </a:extLst>
              </a:tr>
              <a:tr h="445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Закупка товаров, работ и услуг для обеспечения государственных (муниципальных) нужд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6134,7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121053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Социальное обеспечение и иные выплаты населению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449,2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0490780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Межбюджетные трансферты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42,6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045358"/>
                  </a:ext>
                </a:extLst>
              </a:tr>
              <a:tr h="445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Предоставление субсидий бюджетным, автономным учреждениям и иным некоммерческим организациям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6382,1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57941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Обслуживание государственного (муниципального) долга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25424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Иные бюджетные ассигнования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11,3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887388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6"/>
    </mc:Choice>
    <mc:Fallback xmlns="">
      <p:transition spd="slow" advTm="2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56642" y="-387424"/>
            <a:ext cx="8928992" cy="936625"/>
          </a:xfrm>
        </p:spPr>
        <p:txBody>
          <a:bodyPr/>
          <a:lstStyle/>
          <a:p>
            <a:pPr indent="342900" algn="ctr">
              <a:spcAft>
                <a:spcPts val="0"/>
              </a:spcAft>
            </a:pPr>
            <a:r>
              <a:rPr lang="ru-RU" sz="1400" dirty="0" smtClean="0">
                <a:latin typeface="Times New Roman"/>
                <a:ea typeface="Times New Roman"/>
              </a:rPr>
              <a:t>Выполнение </a:t>
            </a:r>
            <a:r>
              <a:rPr lang="ru-RU" sz="1400" dirty="0">
                <a:latin typeface="Times New Roman"/>
                <a:ea typeface="Times New Roman"/>
              </a:rPr>
              <a:t>муниципальных программ в </a:t>
            </a:r>
            <a:r>
              <a:rPr lang="ru-RU" sz="1400" dirty="0" smtClean="0">
                <a:latin typeface="Times New Roman"/>
                <a:ea typeface="Times New Roman"/>
              </a:rPr>
              <a:t>Красногвардейском </a:t>
            </a:r>
            <a:r>
              <a:rPr lang="ru-RU" sz="1400" dirty="0">
                <a:latin typeface="Times New Roman"/>
                <a:ea typeface="Times New Roman"/>
              </a:rPr>
              <a:t>сельском поселении Каневского района за </a:t>
            </a:r>
            <a:r>
              <a:rPr lang="ru-RU" sz="1400" dirty="0" smtClean="0">
                <a:latin typeface="Times New Roman"/>
                <a:ea typeface="Times New Roman"/>
              </a:rPr>
              <a:t>2023 </a:t>
            </a:r>
            <a:r>
              <a:rPr lang="ru-RU" sz="1400" dirty="0">
                <a:latin typeface="Times New Roman"/>
                <a:ea typeface="Times New Roman"/>
              </a:rPr>
              <a:t>год</a:t>
            </a:r>
            <a:r>
              <a:rPr lang="ru-RU" sz="1400" dirty="0" smtClean="0">
                <a:latin typeface="Times New Roman"/>
                <a:ea typeface="Times New Roman"/>
              </a:rPr>
              <a:t>.</a:t>
            </a:r>
            <a:endParaRPr lang="ru-RU" altLang="ru-RU" sz="1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391385"/>
              </p:ext>
            </p:extLst>
          </p:nvPr>
        </p:nvGraphicFramePr>
        <p:xfrm>
          <a:off x="179513" y="659976"/>
          <a:ext cx="8712967" cy="625266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Наименование муниципальной программы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План, тыс. руб.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Факт, тыс. руб.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% исполнения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«Обеспечение реализации функций муниципального образования, связанных с муниципальным управлением» на </a:t>
                      </a:r>
                      <a:r>
                        <a:rPr kumimoji="0" lang="ru-RU" sz="1100" kern="1200" dirty="0" smtClean="0">
                          <a:effectLst/>
                        </a:rPr>
                        <a:t>2021-2024 </a:t>
                      </a:r>
                      <a:r>
                        <a:rPr kumimoji="0" lang="ru-RU" sz="1100" kern="1200" dirty="0" smtClean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584,0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583,8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99,9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02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«Информационное общество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326,5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314,3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96,3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«Укрепление правопорядка и профилактика правонарушений на </a:t>
                      </a:r>
                      <a:r>
                        <a:rPr kumimoji="0" lang="ru-RU" sz="1100" kern="1200" dirty="0" err="1" smtClean="0">
                          <a:effectLst/>
                        </a:rPr>
                        <a:t>терри</a:t>
                      </a:r>
                      <a:r>
                        <a:rPr kumimoji="0" lang="ru-RU" sz="1100" kern="1200" dirty="0" smtClean="0">
                          <a:effectLst/>
                        </a:rPr>
                        <a:t>-тории поселения» на </a:t>
                      </a:r>
                      <a:r>
                        <a:rPr kumimoji="0" lang="ru-RU" sz="1100" kern="1200" dirty="0" smtClean="0">
                          <a:effectLst/>
                        </a:rPr>
                        <a:t>2021-2024 </a:t>
                      </a:r>
                      <a:r>
                        <a:rPr kumimoji="0" lang="ru-RU" sz="1100" kern="1200" dirty="0" smtClean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«Комплексное и устойчивое развитие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в сфере дорожного хозяйства» на </a:t>
                      </a:r>
                      <a:r>
                        <a:rPr kumimoji="0" lang="ru-RU" sz="1100" kern="1200" dirty="0" smtClean="0">
                          <a:effectLst/>
                        </a:rPr>
                        <a:t>2021-2024 </a:t>
                      </a:r>
                      <a:r>
                        <a:rPr kumimoji="0" lang="ru-RU" sz="1100" kern="1200" dirty="0" smtClean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2072,0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1499,7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72,7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0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06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в сфере землепользования» на </a:t>
                      </a:r>
                      <a:r>
                        <a:rPr kumimoji="0" lang="ru-RU" sz="1100" kern="1200" dirty="0" smtClean="0">
                          <a:effectLst/>
                        </a:rPr>
                        <a:t>2021-2024 </a:t>
                      </a:r>
                      <a:r>
                        <a:rPr kumimoji="0" lang="ru-RU" sz="1100" kern="1200" dirty="0" smtClean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450,0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450,0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08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культуры в Красногвардейском сельском поселении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 на </a:t>
                      </a:r>
                      <a:r>
                        <a:rPr kumimoji="0" lang="ru-RU" sz="1100" kern="1200" dirty="0" smtClean="0">
                          <a:effectLst/>
                        </a:rPr>
                        <a:t>2021-2024 </a:t>
                      </a:r>
                      <a:r>
                        <a:rPr kumimoji="0" lang="ru-RU" sz="1100" kern="1200" dirty="0" smtClean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6382,1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6382,1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lang="ru-RU" sz="1100" dirty="0" err="1">
                          <a:effectLst/>
                        </a:rPr>
                        <a:t>Каневского</a:t>
                      </a:r>
                      <a:r>
                        <a:rPr lang="ru-RU" sz="1100" dirty="0">
                          <a:effectLst/>
                        </a:rPr>
                        <a:t> района «Молодежь </a:t>
                      </a:r>
                      <a:r>
                        <a:rPr lang="ru-RU" sz="1100" dirty="0" smtClean="0">
                          <a:effectLst/>
                        </a:rPr>
                        <a:t>Красногвардейского </a:t>
                      </a:r>
                      <a:r>
                        <a:rPr lang="ru-RU" sz="1100" dirty="0">
                          <a:effectLst/>
                        </a:rPr>
                        <a:t>сельского поселения </a:t>
                      </a:r>
                      <a:r>
                        <a:rPr lang="ru-RU" sz="1100" dirty="0" err="1">
                          <a:effectLst/>
                        </a:rPr>
                        <a:t>Каневского</a:t>
                      </a:r>
                      <a:r>
                        <a:rPr lang="ru-RU" sz="1100" dirty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сельского хозяйства» на </a:t>
                      </a:r>
                      <a:r>
                        <a:rPr kumimoji="0" lang="ru-RU" sz="1100" kern="1200" dirty="0" smtClean="0">
                          <a:effectLst/>
                        </a:rPr>
                        <a:t>2021-2024 </a:t>
                      </a:r>
                      <a:r>
                        <a:rPr kumimoji="0" lang="ru-RU" sz="1100" kern="1200" dirty="0" smtClean="0">
                          <a:effectLst/>
                        </a:rPr>
                        <a:t>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3,8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99,9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«Социальная политика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384,9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384,8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99,9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жилищно-коммунального хозяйства» на 2018-2024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2646,3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2646,3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«Формирование комфортной городской среды на 2018-2024 годы на территории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577,1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577,1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Итого по муниципальным программам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13442,7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12857,8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95,6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20"/>
    </mc:Choice>
    <mc:Fallback xmlns="">
      <p:transition spd="slow" advTm="31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29062</TotalTime>
  <Words>834</Words>
  <Application>Microsoft Office PowerPoint</Application>
  <PresentationFormat>Экран (4:3)</PresentationFormat>
  <Paragraphs>298</Paragraphs>
  <Slides>8</Slides>
  <Notes>3</Notes>
  <HiddenSlides>0</HiddenSlides>
  <MMClips>8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Aharoni</vt:lpstr>
      <vt:lpstr>Arial</vt:lpstr>
      <vt:lpstr>Arial Cyr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 бюджета Красногвардейского сельского поселения по расходам за 2023 год, тыс. рублей.  </vt:lpstr>
      <vt:lpstr>Детализация направлений финансового обеспечения расходов  бюджета поселения за 2023 год характеризуется следующими данными:</vt:lpstr>
      <vt:lpstr>Выполнение муниципальных программ в Красногвардейском сельском поселении Каневского района за 2023 год.</vt:lpstr>
    </vt:vector>
  </TitlesOfParts>
  <Company>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Yrist</cp:lastModifiedBy>
  <cp:revision>2710</cp:revision>
  <cp:lastPrinted>2014-05-22T08:02:27Z</cp:lastPrinted>
  <dcterms:created xsi:type="dcterms:W3CDTF">2010-07-02T14:14:42Z</dcterms:created>
  <dcterms:modified xsi:type="dcterms:W3CDTF">2024-08-06T11:13:49Z</dcterms:modified>
</cp:coreProperties>
</file>