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9" r:id="rId1"/>
  </p:sldMasterIdLst>
  <p:notesMasterIdLst>
    <p:notesMasterId r:id="rId10"/>
  </p:notesMasterIdLst>
  <p:handoutMasterIdLst>
    <p:handoutMasterId r:id="rId11"/>
  </p:handoutMasterIdLst>
  <p:sldIdLst>
    <p:sldId id="464" r:id="rId2"/>
    <p:sldId id="539" r:id="rId3"/>
    <p:sldId id="496" r:id="rId4"/>
    <p:sldId id="482" r:id="rId5"/>
    <p:sldId id="533" r:id="rId6"/>
    <p:sldId id="512" r:id="rId7"/>
    <p:sldId id="545" r:id="rId8"/>
    <p:sldId id="562" r:id="rId9"/>
  </p:sldIdLst>
  <p:sldSz cx="9144000" cy="6858000" type="screen4x3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Пользователь" initials="П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99FF"/>
    <a:srgbClr val="CC00CC"/>
    <a:srgbClr val="BC2A38"/>
    <a:srgbClr val="33CCCC"/>
    <a:srgbClr val="000000"/>
    <a:srgbClr val="FF9999"/>
    <a:srgbClr val="FF0066"/>
    <a:srgbClr val="99FF33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86369" autoAdjust="0"/>
  </p:normalViewPr>
  <p:slideViewPr>
    <p:cSldViewPr>
      <p:cViewPr varScale="1">
        <p:scale>
          <a:sx n="73" d="100"/>
          <a:sy n="73" d="100"/>
        </p:scale>
        <p:origin x="1746" y="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3307" y="-101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DFIBM\obmen$\_Bce\&#1051;&#1086;&#1089;&#1100;\&#1057;&#1086;&#1074;&#1077;&#1097;&#1072;&#1085;&#1080;&#1077;%20&#1071;&#1085;&#1074;&#1072;&#1088;&#1100;%202011\&#1054;&#1040;&#1044;&#1041;&#1041;\&#1057;&#1083;&#1072;&#1081;&#1076;&#1099;%20&#1054;&#1040;&#1044;&#1041;&#1041;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&#1044;&#1080;&#1072;&#1075;&#1088;&#1072;&#1084;&#1084;&#1072;%20&#1074;%20Microsoft%20PowerPoint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6887280248190412E-2"/>
          <c:y val="4.2372881355936684E-2"/>
          <c:w val="0.95449844881075496"/>
          <c:h val="0.7755205570862586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8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Лист1!$B$6:$B$10</c:f>
              <c:strCache>
                <c:ptCount val="5"/>
                <c:pt idx="0">
                  <c:v>2006г.</c:v>
                </c:pt>
                <c:pt idx="1">
                  <c:v>2007г.</c:v>
                </c:pt>
                <c:pt idx="2">
                  <c:v>2008г.</c:v>
                </c:pt>
                <c:pt idx="3">
                  <c:v>2009г.</c:v>
                </c:pt>
                <c:pt idx="4">
                  <c:v>2010г.</c:v>
                </c:pt>
              </c:strCache>
            </c:strRef>
          </c:cat>
          <c:val>
            <c:numRef>
              <c:f>Лист1!$C$6:$C$10</c:f>
              <c:numCache>
                <c:formatCode>#,##0</c:formatCode>
                <c:ptCount val="5"/>
                <c:pt idx="0">
                  <c:v>2586.8403916999996</c:v>
                </c:pt>
                <c:pt idx="1">
                  <c:v>3323.6727967499996</c:v>
                </c:pt>
                <c:pt idx="2">
                  <c:v>5791.5468578299997</c:v>
                </c:pt>
                <c:pt idx="3">
                  <c:v>6532.4744473799965</c:v>
                </c:pt>
                <c:pt idx="4">
                  <c:v>7146.2779999999975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F6-4347-8BD3-48D6AA2EBB9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4151936"/>
        <c:axId val="64154624"/>
      </c:barChart>
      <c:catAx>
        <c:axId val="64151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641546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4154624"/>
        <c:scaling>
          <c:orientation val="minMax"/>
        </c:scaling>
        <c:delete val="1"/>
        <c:axPos val="l"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r>
                  <a:rPr lang="ru-RU"/>
                  <a:t>млн.руб.</a:t>
                </a:r>
              </a:p>
            </c:rich>
          </c:tx>
          <c:layout>
            <c:manualLayout>
              <c:xMode val="edge"/>
              <c:yMode val="edge"/>
              <c:x val="1.137538779731174E-2"/>
              <c:y val="0.53220338983047821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one"/>
        <c:crossAx val="64151936"/>
        <c:crosses val="autoZero"/>
        <c:crossBetween val="between"/>
      </c:valAx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80"/>
      <c:rotY val="0"/>
      <c:rAngAx val="0"/>
      <c:perspective val="20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0220377904508681E-2"/>
          <c:y val="0"/>
          <c:w val="0.71140791338914799"/>
          <c:h val="1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 w="25389">
          <a:noFill/>
        </a:ln>
      </c:spPr>
    </c:plotArea>
    <c:legend>
      <c:legendPos val="r"/>
      <c:layout>
        <c:manualLayout>
          <c:xMode val="edge"/>
          <c:yMode val="edge"/>
          <c:x val="0.69174311926605503"/>
          <c:y val="2.8985507246376812E-2"/>
          <c:w val="0.29174311926605506"/>
          <c:h val="0.96739130434782605"/>
        </c:manualLayout>
      </c:layout>
      <c:overlay val="0"/>
      <c:txPr>
        <a:bodyPr/>
        <a:lstStyle/>
        <a:p>
          <a:pPr>
            <a:defRPr sz="1182">
              <a:latin typeface="+mj-lt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771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80"/>
      <c:rotY val="0"/>
      <c:rAngAx val="0"/>
      <c:perspective val="20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9.7890650992569744E-2"/>
          <c:w val="1"/>
          <c:h val="0.7538461538461538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372">
          <a:noFill/>
        </a:ln>
      </c:spPr>
    </c:plotArea>
    <c:plotVisOnly val="1"/>
    <c:dispBlanksAs val="zero"/>
    <c:showDLblsOverMax val="0"/>
  </c:chart>
  <c:txPr>
    <a:bodyPr/>
    <a:lstStyle/>
    <a:p>
      <a:pPr>
        <a:defRPr sz="1688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 defTabSz="90805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 algn="r" defTabSz="90805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E748A8A6-9882-42E7-BF72-78AC77613B34}" type="datetimeFigureOut">
              <a:rPr lang="ru-RU"/>
              <a:pPr>
                <a:defRPr/>
              </a:pPr>
              <a:t>06.08.2024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 defTabSz="90805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 algn="r" defTabSz="908050" eaLnBrk="1" hangingPunct="1">
              <a:defRPr sz="1200" smtClean="0"/>
            </a:lvl1pPr>
          </a:lstStyle>
          <a:p>
            <a:pPr>
              <a:defRPr/>
            </a:pPr>
            <a:fld id="{6159DD79-9900-4F8B-9077-098173A3EF9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425041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 defTabSz="908050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 algn="r" defTabSz="908050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38F3C078-12C3-4F4F-BEA2-E8947BF30A8A}" type="datetimeFigureOut">
              <a:rPr lang="ru-RU"/>
              <a:pPr>
                <a:defRPr/>
              </a:pPr>
              <a:t>06.08.2024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 defTabSz="908050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 algn="r" defTabSz="908050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DA08FFC-3283-46C9-A045-267393006B7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60247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148" name="Номер слайда 3"/>
          <p:cNvSpPr txBox="1">
            <a:spLocks noGrp="1"/>
          </p:cNvSpPr>
          <p:nvPr/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 anchor="b"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7942B86-3971-498C-A82A-5B81A457DD66}" type="slidenum">
              <a:rPr lang="ru-RU" altLang="ru-RU"/>
              <a:pPr algn="r" eaLnBrk="1" hangingPunct="1">
                <a:spcBef>
                  <a:spcPct val="0"/>
                </a:spcBef>
              </a:pPr>
              <a:t>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D90EB57-CE89-466C-9A65-9F2C446858CB}" type="slidenum">
              <a:rPr lang="ru-RU" altLang="ru-RU"/>
              <a:pPr>
                <a:spcBef>
                  <a:spcPct val="0"/>
                </a:spcBef>
              </a:pPr>
              <a:t>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DA08FFC-3283-46C9-A045-267393006B73}" type="slidenum">
              <a:rPr lang="ru-RU" altLang="ru-RU" smtClean="0"/>
              <a:pPr>
                <a:defRPr/>
              </a:pPr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04546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A8A18-3EFD-41E6-8B23-0680C1E645AD}" type="datetime1">
              <a:rPr lang="ru-RU"/>
              <a:pPr>
                <a:defRPr/>
              </a:pPr>
              <a:t>06.08.2024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63384-BA96-4443-8569-8C2F39A22CF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18023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CCF56-C1CC-4DED-A592-E43D9D820F33}" type="datetime1">
              <a:rPr lang="ru-RU"/>
              <a:pPr>
                <a:defRPr/>
              </a:pPr>
              <a:t>06.08.2024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CD583-9C37-4247-8C2D-45F5796FACA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0476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F2B1C-6380-4BEF-9032-CDD577F31708}" type="datetime1">
              <a:rPr lang="ru-RU"/>
              <a:pPr>
                <a:defRPr/>
              </a:pPr>
              <a:t>06.08.2024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E942D-EF1A-4746-8212-636EDA6E3CB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816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9709C-E74D-4D25-8ED6-42011B07FD0B}" type="datetime1">
              <a:rPr lang="ru-RU"/>
              <a:pPr>
                <a:defRPr/>
              </a:pPr>
              <a:t>06.08.2024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8EAF1-A29F-48AE-AED2-C813F1E1CB2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5827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8FD4E-10D6-4197-8867-3E6794DEC4E9}" type="datetime1">
              <a:rPr lang="ru-RU"/>
              <a:pPr>
                <a:defRPr/>
              </a:pPr>
              <a:t>06.08.2024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83FE9-322A-4B10-A098-7ABC1A4B0B0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609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C1688-F794-4D79-BE26-4A94F2D27D3B}" type="datetime1">
              <a:rPr lang="ru-RU"/>
              <a:pPr>
                <a:defRPr/>
              </a:pPr>
              <a:t>06.08.2024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B2FB0-9778-4226-81F6-9133A070B53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2428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4CBB0-500D-4F93-98D9-10F6FEE90DE2}" type="datetime1">
              <a:rPr lang="ru-RU"/>
              <a:pPr>
                <a:defRPr/>
              </a:pPr>
              <a:t>06.08.2024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CAEDB-6D41-4F72-AB5D-3AFB587E532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8466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9D7D0-4638-4504-9ABE-68FDA525D4C0}" type="datetime1">
              <a:rPr lang="ru-RU"/>
              <a:pPr>
                <a:defRPr/>
              </a:pPr>
              <a:t>06.08.2024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8DD32-7E48-49A4-A8B5-EF3EA9F441B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2054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28FBD-0B02-4E1F-9937-27D3B2FC8811}" type="datetime1">
              <a:rPr lang="ru-RU"/>
              <a:pPr>
                <a:defRPr/>
              </a:pPr>
              <a:t>06.08.2024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26A33-4681-4AC8-9602-5B2C072C4C1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98481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1639C-FBBA-48D5-B0FB-8A0E67C53DBE}" type="datetime1">
              <a:rPr lang="ru-RU"/>
              <a:pPr>
                <a:defRPr/>
              </a:pPr>
              <a:t>06.08.2024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341D4-6DB7-4003-9299-9B3F31132C4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50826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31735-C20D-4912-A905-3E2E1C7DA51A}" type="datetime1">
              <a:rPr lang="ru-RU"/>
              <a:pPr>
                <a:defRPr/>
              </a:pPr>
              <a:t>06.08.2024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07CDD-BB50-40FE-A71E-49E8F2243F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80037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13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64DD5-D3FD-4C79-969C-C22DB4959926}" type="datetime1">
              <a:rPr lang="ru-RU"/>
              <a:pPr>
                <a:defRPr/>
              </a:pPr>
              <a:t>06.08.2024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E60BD25-76D5-4066-9083-C76DF889BA6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9877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9DF7CD9F-F5E4-4A27-9811-7C22713AEE59}" type="datetime1">
              <a:rPr lang="ru-RU"/>
              <a:pPr>
                <a:defRPr/>
              </a:pPr>
              <a:t>06.08.2024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3F4052"/>
                </a:solidFill>
              </a:defRPr>
            </a:lvl1pPr>
          </a:lstStyle>
          <a:p>
            <a:pPr>
              <a:defRPr/>
            </a:pPr>
            <a:fld id="{06BB25F0-0411-48F4-BA5D-E5F65635031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76" r:id="rId1"/>
    <p:sldLayoutId id="2147484677" r:id="rId2"/>
    <p:sldLayoutId id="2147484678" r:id="rId3"/>
    <p:sldLayoutId id="2147484679" r:id="rId4"/>
    <p:sldLayoutId id="2147484680" r:id="rId5"/>
    <p:sldLayoutId id="2147484681" r:id="rId6"/>
    <p:sldLayoutId id="2147484682" r:id="rId7"/>
    <p:sldLayoutId id="2147484683" r:id="rId8"/>
    <p:sldLayoutId id="2147484687" r:id="rId9"/>
    <p:sldLayoutId id="2147484684" r:id="rId10"/>
    <p:sldLayoutId id="2147484685" r:id="rId11"/>
    <p:sldLayoutId id="2147484686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8064A2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openxmlformats.org/officeDocument/2006/relationships/chart" Target="../charts/chart1.xml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chart" Target="../charts/chart4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/>
          <p:cNvSpPr txBox="1">
            <a:spLocks noChangeArrowheads="1"/>
          </p:cNvSpPr>
          <p:nvPr/>
        </p:nvSpPr>
        <p:spPr bwMode="auto">
          <a:xfrm>
            <a:off x="3059113" y="6165850"/>
            <a:ext cx="35306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п. Красногвардеец</a:t>
            </a:r>
            <a:endParaRPr lang="ru-RU" b="1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  <p:sp>
        <p:nvSpPr>
          <p:cNvPr id="6217" name="Text Box 73"/>
          <p:cNvSpPr txBox="1">
            <a:spLocks noChangeArrowheads="1"/>
          </p:cNvSpPr>
          <p:nvPr/>
        </p:nvSpPr>
        <p:spPr bwMode="auto">
          <a:xfrm>
            <a:off x="0" y="804863"/>
            <a:ext cx="9121775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48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66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charset="0"/>
              </a:rPr>
              <a:t>БЮДЖЕТ ДЛЯ ГРАЖДАН</a:t>
            </a:r>
          </a:p>
          <a:p>
            <a:pPr algn="ctr" eaLnBrk="1" hangingPunct="1">
              <a:defRPr/>
            </a:pPr>
            <a:endParaRPr lang="ru-RU" sz="2800" b="1" dirty="0">
              <a:ln w="11430"/>
              <a:solidFill>
                <a:srgbClr val="FFC000"/>
              </a:solidFill>
              <a:effectLst>
                <a:glow>
                  <a:schemeClr val="accent5">
                    <a:satMod val="175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по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отчету об исполнении бюджета </a:t>
            </a:r>
          </a:p>
          <a:p>
            <a:pPr algn="ctr" eaLnBrk="1" hangingPunct="1">
              <a:defRPr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Красногвардейского сельского поселения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  <a:latin typeface="Arial" charset="0"/>
            </a:endParaRPr>
          </a:p>
          <a:p>
            <a:pPr algn="ctr" eaLnBrk="1" hangingPunct="1">
              <a:defRPr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Каневского района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  <a:latin typeface="Arial" charset="0"/>
            </a:endParaRPr>
          </a:p>
          <a:p>
            <a:pPr algn="ctr" eaLnBrk="1" hangingPunct="1"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за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2023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год</a:t>
            </a:r>
          </a:p>
        </p:txBody>
      </p:sp>
      <p:sp>
        <p:nvSpPr>
          <p:cNvPr id="5125" name="Text Box 7"/>
          <p:cNvSpPr txBox="1">
            <a:spLocks noChangeArrowheads="1"/>
          </p:cNvSpPr>
          <p:nvPr/>
        </p:nvSpPr>
        <p:spPr bwMode="auto">
          <a:xfrm>
            <a:off x="8910638" y="0"/>
            <a:ext cx="233362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700" b="1">
                <a:latin typeface="Arial" panose="020B0604020202020204" pitchFamily="34" charset="0"/>
              </a:rPr>
              <a:t>0</a:t>
            </a:r>
          </a:p>
        </p:txBody>
      </p:sp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26"/>
    </mc:Choice>
    <mc:Fallback xmlns="">
      <p:transition spd="slow" advTm="73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2"/>
          <p:cNvSpPr>
            <a:spLocks noChangeArrowheads="1"/>
          </p:cNvSpPr>
          <p:nvPr/>
        </p:nvSpPr>
        <p:spPr bwMode="auto">
          <a:xfrm>
            <a:off x="755650" y="692150"/>
            <a:ext cx="7993063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rgbClr val="92D050"/>
                </a:solidFill>
                <a:latin typeface="Arial" panose="020B0604020202020204" pitchFamily="34" charset="0"/>
              </a:rPr>
              <a:t> </a:t>
            </a:r>
            <a:r>
              <a:rPr lang="ru-RU" alt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haroni" panose="02010803020104030203" pitchFamily="2" charset="-79"/>
              </a:rPr>
              <a:t>Уважаемые жители </a:t>
            </a:r>
            <a:r>
              <a:rPr lang="ru-RU" alt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haroni" panose="02010803020104030203" pitchFamily="2" charset="-79"/>
              </a:rPr>
              <a:t>Красногвардейского сельского поселения!</a:t>
            </a:r>
            <a:endParaRPr lang="ru-RU" altLang="ru-RU" sz="2800" b="1" dirty="0">
              <a:solidFill>
                <a:srgbClr val="C00000"/>
              </a:solidFill>
              <a:latin typeface="Arial" panose="020B0604020202020204" pitchFamily="34" charset="0"/>
              <a:cs typeface="Aharoni" panose="02010803020104030203" pitchFamily="2" charset="-79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dirty="0">
                <a:latin typeface="Arial" panose="020B0604020202020204" pitchFamily="34" charset="0"/>
                <a:cs typeface="Aharoni" panose="02010803020104030203" pitchFamily="2" charset="-79"/>
              </a:rPr>
              <a:t>	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dirty="0">
                <a:latin typeface="Arial" panose="020B0604020202020204" pitchFamily="34" charset="0"/>
                <a:cs typeface="Aharoni" panose="02010803020104030203" pitchFamily="2" charset="-79"/>
              </a:rPr>
              <a:t>	</a:t>
            </a:r>
            <a:r>
              <a:rPr lang="ru-RU" altLang="ru-RU" b="1" dirty="0">
                <a:latin typeface="Arial" panose="020B0604020202020204" pitchFamily="34" charset="0"/>
                <a:cs typeface="Aharoni" panose="02010803020104030203" pitchFamily="2" charset="-79"/>
              </a:rPr>
              <a:t>Предлагаем Вашему вниманию издание, в котором кратко и доступно отражены основные положения отчета об исполнении  местного бюджета за </a:t>
            </a:r>
            <a:r>
              <a:rPr lang="ru-RU" altLang="ru-RU" b="1" dirty="0" smtClean="0">
                <a:latin typeface="Arial" panose="020B0604020202020204" pitchFamily="34" charset="0"/>
                <a:cs typeface="Aharoni" panose="02010803020104030203" pitchFamily="2" charset="-79"/>
              </a:rPr>
              <a:t>2023 </a:t>
            </a:r>
            <a:r>
              <a:rPr lang="ru-RU" altLang="ru-RU" b="1" dirty="0">
                <a:latin typeface="Arial" panose="020B0604020202020204" pitchFamily="34" charset="0"/>
                <a:cs typeface="Aharoni" panose="02010803020104030203" pitchFamily="2" charset="-79"/>
              </a:rPr>
              <a:t>год.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latin typeface="Arial" panose="020B0604020202020204" pitchFamily="34" charset="0"/>
                <a:cs typeface="Aharoni" panose="02010803020104030203" pitchFamily="2" charset="-79"/>
              </a:rPr>
              <a:t>	Изложенные в текстовом и графическом виде  данные наглядно показывают, что ключевыми направлениями расходования бюджетных средств в рамках реализации </a:t>
            </a:r>
            <a:r>
              <a:rPr lang="ru-RU" altLang="ru-RU" b="1" dirty="0" smtClean="0">
                <a:latin typeface="Arial" panose="020B0604020202020204" pitchFamily="34" charset="0"/>
                <a:cs typeface="Aharoni" panose="02010803020104030203" pitchFamily="2" charset="-79"/>
              </a:rPr>
              <a:t>муниципальных </a:t>
            </a:r>
            <a:r>
              <a:rPr lang="ru-RU" altLang="ru-RU" b="1" dirty="0">
                <a:latin typeface="Arial" panose="020B0604020202020204" pitchFamily="34" charset="0"/>
                <a:cs typeface="Aharoni" panose="02010803020104030203" pitchFamily="2" charset="-79"/>
              </a:rPr>
              <a:t>программ в </a:t>
            </a:r>
            <a:r>
              <a:rPr lang="ru-RU" altLang="ru-RU" b="1" dirty="0" smtClean="0">
                <a:latin typeface="Arial" panose="020B0604020202020204" pitchFamily="34" charset="0"/>
                <a:cs typeface="Aharoni" panose="02010803020104030203" pitchFamily="2" charset="-79"/>
              </a:rPr>
              <a:t>2023 </a:t>
            </a:r>
            <a:r>
              <a:rPr lang="ru-RU" altLang="ru-RU" b="1" dirty="0">
                <a:latin typeface="Arial" panose="020B0604020202020204" pitchFamily="34" charset="0"/>
                <a:cs typeface="Aharoni" panose="02010803020104030203" pitchFamily="2" charset="-79"/>
              </a:rPr>
              <a:t>году были: финансирование мероприятий в сфере </a:t>
            </a:r>
            <a:r>
              <a:rPr lang="ru-RU" altLang="ru-RU" b="1" dirty="0" smtClean="0">
                <a:latin typeface="Arial" panose="020B0604020202020204" pitchFamily="34" charset="0"/>
                <a:cs typeface="Aharoni" panose="02010803020104030203" pitchFamily="2" charset="-79"/>
              </a:rPr>
              <a:t>дорожного хозяйства, ЖКХ, культуры.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95"/>
    </mc:Choice>
    <mc:Fallback xmlns="">
      <p:transition spd="slow" advTm="22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395288" y="260350"/>
            <a:ext cx="8424862" cy="92333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Основные показатели</a:t>
            </a:r>
          </a:p>
          <a:p>
            <a:pPr algn="ctr" eaLnBrk="1" hangingPunct="1"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бюджета 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Красногвардейского сельского поселения 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за 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2023 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год  </a:t>
            </a:r>
          </a:p>
          <a:p>
            <a:pPr algn="ctr" eaLnBrk="1" hangingPunct="1"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(тыс. 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рублей)</a:t>
            </a:r>
          </a:p>
        </p:txBody>
      </p:sp>
      <p:sp>
        <p:nvSpPr>
          <p:cNvPr id="10243" name="Text Box 10"/>
          <p:cNvSpPr txBox="1">
            <a:spLocks noChangeArrowheads="1"/>
          </p:cNvSpPr>
          <p:nvPr/>
        </p:nvSpPr>
        <p:spPr bwMode="auto">
          <a:xfrm>
            <a:off x="8910638" y="0"/>
            <a:ext cx="233362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700" b="1"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44043" name="Rectangle 9"/>
          <p:cNvSpPr>
            <a:spLocks noChangeArrowheads="1"/>
          </p:cNvSpPr>
          <p:nvPr/>
        </p:nvSpPr>
        <p:spPr bwMode="auto">
          <a:xfrm>
            <a:off x="179388" y="722313"/>
            <a:ext cx="8785225" cy="3667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ru-RU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6195" name="Group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538636"/>
              </p:ext>
            </p:extLst>
          </p:nvPr>
        </p:nvGraphicFramePr>
        <p:xfrm>
          <a:off x="395288" y="1243013"/>
          <a:ext cx="8497887" cy="4310063"/>
        </p:xfrm>
        <a:graphic>
          <a:graphicData uri="http://schemas.openxmlformats.org/drawingml/2006/table">
            <a:tbl>
              <a:tblPr/>
              <a:tblGrid>
                <a:gridCol w="384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64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4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6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0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3031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показателей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4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Налоговые и неналоговые доходы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8149,2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7771,4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95,3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 всего,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8933,4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10143,4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113,5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95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доходы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17082,6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17914,8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104,8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расходы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17278,1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18071,3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104,6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4298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Дефицит (-)</a:t>
                      </a:r>
                      <a:b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Профицит (+)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-195,5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156,5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х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87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Диаграмма 7"/>
          <p:cNvGraphicFramePr>
            <a:graphicFrameLocks noGrp="1"/>
          </p:cNvGraphicFramePr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316" name="Text Box 8"/>
          <p:cNvSpPr txBox="1">
            <a:spLocks noChangeArrowheads="1"/>
          </p:cNvSpPr>
          <p:nvPr/>
        </p:nvSpPr>
        <p:spPr bwMode="auto">
          <a:xfrm>
            <a:off x="8910638" y="0"/>
            <a:ext cx="233362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700" b="1">
                <a:latin typeface="Arial" panose="020B0604020202020204" pitchFamily="34" charset="0"/>
              </a:rPr>
              <a:t>7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3335373"/>
              </p:ext>
            </p:extLst>
          </p:nvPr>
        </p:nvGraphicFramePr>
        <p:xfrm>
          <a:off x="413693" y="692696"/>
          <a:ext cx="8496945" cy="58760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402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0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6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69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1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75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1539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 доходов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Исполнение доходной части бюджета (тыс. рублей) </a:t>
                      </a:r>
                      <a:endParaRPr lang="ru-RU" sz="5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Отклонения (гр.2-гр.3)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Доля в доходах  </a:t>
                      </a:r>
                      <a:r>
                        <a:rPr lang="ru-RU" sz="1000" dirty="0" smtClean="0">
                          <a:effectLst/>
                        </a:rPr>
                        <a:t>2023 </a:t>
                      </a:r>
                      <a:r>
                        <a:rPr lang="ru-RU" sz="1000" dirty="0">
                          <a:effectLst/>
                        </a:rPr>
                        <a:t>г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2023/ 2022, </a:t>
                      </a:r>
                      <a:r>
                        <a:rPr lang="ru-RU" sz="1000" dirty="0">
                          <a:effectLst/>
                        </a:rPr>
                        <a:t>%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3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2023 </a:t>
                      </a:r>
                      <a:r>
                        <a:rPr lang="ru-RU" sz="1000" dirty="0">
                          <a:effectLst/>
                        </a:rPr>
                        <a:t>год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2022 </a:t>
                      </a:r>
                      <a:r>
                        <a:rPr lang="ru-RU" sz="1000" dirty="0">
                          <a:effectLst/>
                        </a:rPr>
                        <a:t>год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3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93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Налог на доходы физических лиц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2587,7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2250,7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337,0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14,4%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86,97%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81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</a:rPr>
                        <a:t>2171,4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</a:rPr>
                        <a:t>2051,2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120,2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12,1%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94%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7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Единый сельскохозяйственный налог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42,9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679,6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-636,7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0,24%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1584,1%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233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Налог на имущество физических лиц, взимаемый по ставкам, применяемым к объектам налогообложения, расположенным в границах сельских поселений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403,0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388,2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14,8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2,25%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96%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93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Земельный налог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2566,4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2720,7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-154,3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14,32%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106,0%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272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Доходы от использования</a:t>
                      </a:r>
                      <a:r>
                        <a:rPr lang="ru-RU" sz="1200" baseline="0" dirty="0" smtClean="0">
                          <a:effectLst/>
                          <a:latin typeface="Times New Roman"/>
                          <a:ea typeface="Times New Roman"/>
                        </a:rPr>
                        <a:t> имущества, находящегося в государственной и муниципальной собственности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131,8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33,8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98,0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0,73%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     25,6%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35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Штрафы, санкции, возмещения ущерба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х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х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81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Прочие поступления от денежных взысканий (штрафов) и иных сумм в возмещение ущерба, зачисляемые в бюджеты сельских поселений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15,0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25,0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-10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</a:rPr>
                        <a:t>0,08%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166,66%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93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Всего налоговых и неналоговых  доходов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</a:rPr>
                        <a:t>7918,2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</a:rPr>
                        <a:t>8149,2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-231,0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44,19%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102,9%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587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Безвозмездные поступления от других бюджетов бюджетной системы РФ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9996,6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8933,4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</a:rPr>
                        <a:t>1063,2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55,8%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89,3%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93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Всего доходов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17914,8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17082,6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832,2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100,0%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95,3%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7504" y="17708"/>
            <a:ext cx="8712968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Таблица № 1 Сравнительный анализ результатов исполнения доходной части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бюджета поселения за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2023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год к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2022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году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27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8"/>
          <p:cNvSpPr txBox="1">
            <a:spLocks noChangeArrowheads="1"/>
          </p:cNvSpPr>
          <p:nvPr/>
        </p:nvSpPr>
        <p:spPr bwMode="auto">
          <a:xfrm>
            <a:off x="8910638" y="0"/>
            <a:ext cx="2825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700" b="1">
                <a:latin typeface="Arial" panose="020B0604020202020204" pitchFamily="34" charset="0"/>
              </a:rPr>
              <a:t>19</a:t>
            </a:r>
          </a:p>
        </p:txBody>
      </p:sp>
      <p:sp>
        <p:nvSpPr>
          <p:cNvPr id="56329" name="Rectangle 9"/>
          <p:cNvSpPr>
            <a:spLocks noChangeArrowheads="1"/>
          </p:cNvSpPr>
          <p:nvPr/>
        </p:nvSpPr>
        <p:spPr bwMode="auto">
          <a:xfrm>
            <a:off x="1403350" y="601663"/>
            <a:ext cx="7123113" cy="92333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Структура безвозмездных поступлений из других уровней бюджета в бюджет 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Красногвардейского сельского поселения в 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2023году</a:t>
            </a:r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15364" name="Line 11"/>
          <p:cNvSpPr>
            <a:spLocks noChangeShapeType="1"/>
          </p:cNvSpPr>
          <p:nvPr/>
        </p:nvSpPr>
        <p:spPr bwMode="auto">
          <a:xfrm>
            <a:off x="4572000" y="1412875"/>
            <a:ext cx="0" cy="6477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5" name="AutoShape 12"/>
          <p:cNvSpPr>
            <a:spLocks noChangeArrowheads="1"/>
          </p:cNvSpPr>
          <p:nvPr/>
        </p:nvSpPr>
        <p:spPr bwMode="auto">
          <a:xfrm>
            <a:off x="1399677" y="3735801"/>
            <a:ext cx="1816777" cy="1055608"/>
          </a:xfrm>
          <a:prstGeom prst="roundRect">
            <a:avLst>
              <a:gd name="adj" fmla="val 16667"/>
            </a:avLst>
          </a:prstGeom>
          <a:solidFill>
            <a:srgbClr val="3399FF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spAutoFit/>
          </a:bodyPr>
          <a:lstStyle>
            <a:lvl1pPr marL="88900" indent="87313"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Прочие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межбюджетные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Трансферты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1643,0 </a:t>
            </a:r>
            <a:r>
              <a:rPr lang="ru-RU" altLang="ru-RU" sz="1400" dirty="0" err="1" smtClean="0">
                <a:solidFill>
                  <a:schemeClr val="bg1"/>
                </a:solidFill>
                <a:latin typeface="Arial" panose="020B0604020202020204" pitchFamily="34" charset="0"/>
              </a:rPr>
              <a:t>тыс.руб</a:t>
            </a: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  <a:endParaRPr lang="ru-RU" altLang="ru-RU" sz="1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5366" name="AutoShape 13"/>
          <p:cNvSpPr>
            <a:spLocks noChangeArrowheads="1"/>
          </p:cNvSpPr>
          <p:nvPr/>
        </p:nvSpPr>
        <p:spPr bwMode="auto">
          <a:xfrm>
            <a:off x="7071497" y="3705043"/>
            <a:ext cx="2089150" cy="11779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66FF"/>
              </a:gs>
              <a:gs pos="100000">
                <a:srgbClr val="6699FF"/>
              </a:gs>
            </a:gsLst>
            <a:lin ang="5400000" scaled="1"/>
          </a:gra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marL="88900" indent="87313"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Иные межбюджетные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трансферты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31,1 </a:t>
            </a: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тыс. 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руб.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5367" name="AutoShape 14"/>
          <p:cNvSpPr>
            <a:spLocks noChangeArrowheads="1"/>
          </p:cNvSpPr>
          <p:nvPr/>
        </p:nvSpPr>
        <p:spPr bwMode="auto">
          <a:xfrm>
            <a:off x="3344221" y="3705043"/>
            <a:ext cx="1728788" cy="11699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66FF"/>
              </a:gs>
              <a:gs pos="100000">
                <a:srgbClr val="6699FF"/>
              </a:gs>
            </a:gsLst>
            <a:lin ang="5400000" scaled="1"/>
          </a:gra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marL="88900" indent="87313"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Субвенции</a:t>
            </a:r>
            <a:endParaRPr lang="ru-RU" altLang="ru-RU" sz="14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300,4 </a:t>
            </a: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тыс. 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руб.</a:t>
            </a:r>
          </a:p>
        </p:txBody>
      </p:sp>
      <p:sp>
        <p:nvSpPr>
          <p:cNvPr id="15368" name="AutoShape 15"/>
          <p:cNvSpPr>
            <a:spLocks noChangeArrowheads="1"/>
          </p:cNvSpPr>
          <p:nvPr/>
        </p:nvSpPr>
        <p:spPr bwMode="auto">
          <a:xfrm>
            <a:off x="611559" y="1585913"/>
            <a:ext cx="7914903" cy="13668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66FF"/>
              </a:gs>
              <a:gs pos="100000">
                <a:srgbClr val="6699FF"/>
              </a:gs>
            </a:gsLst>
            <a:lin ang="5400000" scaled="1"/>
          </a:gra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marL="88900" indent="87313"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latin typeface="Arial" panose="020B0604020202020204" pitchFamily="34" charset="0"/>
              </a:rPr>
              <a:t>Безвозмездные поступления,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latin typeface="Arial" panose="020B0604020202020204" pitchFamily="34" charset="0"/>
              </a:rPr>
              <a:t> всего   </a:t>
            </a:r>
            <a:r>
              <a:rPr lang="ru-RU" altLang="ru-RU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9996, 6тыс</a:t>
            </a:r>
            <a:r>
              <a:rPr lang="ru-RU" altLang="ru-RU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. </a:t>
            </a:r>
            <a:r>
              <a:rPr lang="ru-RU" altLang="ru-RU" sz="1800" dirty="0">
                <a:solidFill>
                  <a:schemeClr val="bg1"/>
                </a:solidFill>
                <a:latin typeface="Arial" panose="020B0604020202020204" pitchFamily="34" charset="0"/>
              </a:rPr>
              <a:t>руб.</a:t>
            </a:r>
          </a:p>
        </p:txBody>
      </p:sp>
      <p:sp>
        <p:nvSpPr>
          <p:cNvPr id="15369" name="AutoShape 16"/>
          <p:cNvSpPr>
            <a:spLocks noChangeArrowheads="1"/>
          </p:cNvSpPr>
          <p:nvPr/>
        </p:nvSpPr>
        <p:spPr bwMode="auto">
          <a:xfrm>
            <a:off x="5184291" y="3665718"/>
            <a:ext cx="1799753" cy="159616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66FF"/>
              </a:gs>
              <a:gs pos="100000">
                <a:srgbClr val="6699FF"/>
              </a:gs>
            </a:gsLst>
            <a:lin ang="5400000" scaled="1"/>
          </a:gra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marL="88900" indent="87313"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Дотации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7822,1 </a:t>
            </a: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тыс. 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руб. </a:t>
            </a:r>
          </a:p>
        </p:txBody>
      </p:sp>
      <p:sp>
        <p:nvSpPr>
          <p:cNvPr id="13" name="Стрелка вниз 12"/>
          <p:cNvSpPr/>
          <p:nvPr/>
        </p:nvSpPr>
        <p:spPr>
          <a:xfrm flipH="1">
            <a:off x="4091140" y="3075037"/>
            <a:ext cx="234950" cy="527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5881222" y="3091279"/>
            <a:ext cx="242888" cy="527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25" name="Стрелка вниз 24"/>
          <p:cNvSpPr/>
          <p:nvPr/>
        </p:nvSpPr>
        <p:spPr>
          <a:xfrm>
            <a:off x="2215684" y="3091279"/>
            <a:ext cx="192088" cy="527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26" name="Стрелка вниз 25"/>
          <p:cNvSpPr/>
          <p:nvPr/>
        </p:nvSpPr>
        <p:spPr>
          <a:xfrm>
            <a:off x="7772121" y="3057434"/>
            <a:ext cx="193675" cy="5429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FFFFFF"/>
              </a:solidFill>
            </a:endParaRP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sp>
        <p:nvSpPr>
          <p:cNvPr id="16" name="Стрелка вниз 15"/>
          <p:cNvSpPr/>
          <p:nvPr/>
        </p:nvSpPr>
        <p:spPr>
          <a:xfrm>
            <a:off x="633840" y="3091279"/>
            <a:ext cx="193675" cy="5429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64378" y="3736063"/>
            <a:ext cx="1117551" cy="1076563"/>
          </a:xfrm>
          <a:prstGeom prst="round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200,0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тыс.руб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advTm="285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435280" cy="838423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200" b="1" dirty="0" smtClean="0">
                <a:solidFill>
                  <a:srgbClr val="002060"/>
                </a:solidFill>
              </a:rPr>
              <a:t/>
            </a:r>
            <a:br>
              <a:rPr lang="ru-RU" sz="2200" b="1" dirty="0" smtClean="0">
                <a:solidFill>
                  <a:srgbClr val="002060"/>
                </a:solidFill>
              </a:rPr>
            </a:br>
            <a:r>
              <a:rPr lang="ru-RU" sz="2200" b="1" dirty="0" smtClean="0">
                <a:solidFill>
                  <a:srgbClr val="002060"/>
                </a:solidFill>
              </a:rPr>
              <a:t>Исполнение  бюджета Красногвардейского сельского поселения по расходам за </a:t>
            </a:r>
            <a:r>
              <a:rPr lang="ru-RU" sz="2200" b="1" dirty="0" smtClean="0">
                <a:solidFill>
                  <a:srgbClr val="002060"/>
                </a:solidFill>
              </a:rPr>
              <a:t>2023 </a:t>
            </a:r>
            <a:r>
              <a:rPr lang="ru-RU" sz="2200" b="1" dirty="0" smtClean="0">
                <a:solidFill>
                  <a:srgbClr val="002060"/>
                </a:solidFill>
              </a:rPr>
              <a:t>год, тыс. рублей.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b="1" dirty="0" smtClean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6559657"/>
              </p:ext>
            </p:extLst>
          </p:nvPr>
        </p:nvGraphicFramePr>
        <p:xfrm>
          <a:off x="357188" y="1285877"/>
          <a:ext cx="8572500" cy="4792085"/>
        </p:xfrm>
        <a:graphic>
          <a:graphicData uri="http://schemas.openxmlformats.org/drawingml/2006/table">
            <a:tbl>
              <a:tblPr/>
              <a:tblGrid>
                <a:gridCol w="575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27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36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5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52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831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Раздел</a:t>
                      </a:r>
                    </a:p>
                  </a:txBody>
                  <a:tcPr marL="6235" marR="6235" marT="623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Наименование раздела</a:t>
                      </a:r>
                    </a:p>
                  </a:txBody>
                  <a:tcPr marL="6235" marR="6235" marT="623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Уточненная сводная бюджетная роспись</a:t>
                      </a:r>
                    </a:p>
                  </a:txBody>
                  <a:tcPr marL="6235" marR="6235" marT="623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Исполненные расходы</a:t>
                      </a:r>
                    </a:p>
                  </a:txBody>
                  <a:tcPr marL="6235" marR="6235" marT="623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Процент исполнения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765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РАСХОДЫ всего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18660,4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18071,3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96,8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05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765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01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Общегосударственные расходы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5805,4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5789,00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99,7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2426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02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Национальная оборона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325,2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325,1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99,8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82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04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Национальная экономика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2538,9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1966,5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77,5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189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05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Жилищно-коммунальное хозяйство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3223,4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3223,4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100,0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83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08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Культура, кинематография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6382,1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6382,1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100,0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0686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10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Социальная политика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384,9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384,8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99,5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8386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11</a:t>
                      </a:r>
                    </a:p>
                  </a:txBody>
                  <a:tcPr marL="6235" marR="6235" marT="623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Физическая культура и спорт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0,0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0,0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0,0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278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13</a:t>
                      </a:r>
                    </a:p>
                  </a:txBody>
                  <a:tcPr marL="6235" marR="6235" marT="623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Обслуживание государственного (муниципального) долга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0,5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0,4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96,8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61656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1129036"/>
                  </a:ext>
                </a:extLst>
              </a:tr>
            </a:tbl>
          </a:graphicData>
        </a:graphic>
      </p:graphicFrame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04"/>
    </mc:Choice>
    <mc:Fallback xmlns="">
      <p:transition spd="slow" advTm="29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0852233"/>
              </p:ext>
            </p:extLst>
          </p:nvPr>
        </p:nvGraphicFramePr>
        <p:xfrm>
          <a:off x="395536" y="1700808"/>
          <a:ext cx="8568952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1726571"/>
              </p:ext>
            </p:extLst>
          </p:nvPr>
        </p:nvGraphicFramePr>
        <p:xfrm>
          <a:off x="5580112" y="4437112"/>
          <a:ext cx="2699717" cy="2084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7412" name="Заголовок 6"/>
          <p:cNvSpPr>
            <a:spLocks noGrp="1"/>
          </p:cNvSpPr>
          <p:nvPr>
            <p:ph type="title"/>
          </p:nvPr>
        </p:nvSpPr>
        <p:spPr>
          <a:xfrm>
            <a:off x="251520" y="1090192"/>
            <a:ext cx="8435280" cy="538609"/>
          </a:xfr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1600" dirty="0" smtClean="0">
                <a:solidFill>
                  <a:srgbClr val="00B0F0"/>
                </a:solidFill>
                <a:latin typeface="Times New Roman"/>
                <a:ea typeface="Calibri"/>
              </a:rPr>
              <a:t>Детализация </a:t>
            </a:r>
            <a:r>
              <a:rPr lang="ru-RU" sz="1600" dirty="0">
                <a:solidFill>
                  <a:srgbClr val="00B0F0"/>
                </a:solidFill>
                <a:latin typeface="Times New Roman"/>
                <a:ea typeface="Calibri"/>
              </a:rPr>
              <a:t>направлений финансового обеспечения расходов  бюджета поселения за </a:t>
            </a:r>
            <a:r>
              <a:rPr lang="ru-RU" sz="1600" dirty="0" smtClean="0">
                <a:solidFill>
                  <a:srgbClr val="00B0F0"/>
                </a:solidFill>
                <a:latin typeface="Times New Roman"/>
                <a:ea typeface="Calibri"/>
              </a:rPr>
              <a:t>2023 </a:t>
            </a:r>
            <a:r>
              <a:rPr lang="ru-RU" sz="1600" dirty="0">
                <a:solidFill>
                  <a:srgbClr val="00B0F0"/>
                </a:solidFill>
                <a:latin typeface="Times New Roman"/>
                <a:ea typeface="Calibri"/>
              </a:rPr>
              <a:t>год </a:t>
            </a:r>
            <a:r>
              <a:rPr lang="ru-RU" sz="1600" dirty="0">
                <a:solidFill>
                  <a:srgbClr val="00B0F0"/>
                </a:solidFill>
                <a:latin typeface="Times New Roman"/>
                <a:ea typeface="Times New Roman"/>
              </a:rPr>
              <a:t>характеризуется следующими данными</a:t>
            </a:r>
            <a:r>
              <a:rPr lang="ru-RU" sz="1600" dirty="0" smtClean="0">
                <a:solidFill>
                  <a:srgbClr val="00B0F0"/>
                </a:solidFill>
                <a:latin typeface="Times New Roman"/>
                <a:ea typeface="Times New Roman"/>
              </a:rPr>
              <a:t>:</a:t>
            </a:r>
            <a:endParaRPr lang="ru-RU" sz="1400" dirty="0">
              <a:solidFill>
                <a:srgbClr val="00B0F0"/>
              </a:solidFill>
              <a:effectLst/>
              <a:latin typeface="Times New Roman"/>
              <a:ea typeface="Times New Roman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0533356"/>
              </p:ext>
            </p:extLst>
          </p:nvPr>
        </p:nvGraphicFramePr>
        <p:xfrm flipH="1" flipV="1">
          <a:off x="8604448" y="6165303"/>
          <a:ext cx="82352" cy="45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9922373"/>
              </p:ext>
            </p:extLst>
          </p:nvPr>
        </p:nvGraphicFramePr>
        <p:xfrm>
          <a:off x="251520" y="2132857"/>
          <a:ext cx="8435280" cy="44840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64696">
                  <a:extLst>
                    <a:ext uri="{9D8B030D-6E8A-4147-A177-3AD203B41FA5}">
                      <a16:colId xmlns:a16="http://schemas.microsoft.com/office/drawing/2014/main" val="2827922798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486893603"/>
                    </a:ext>
                  </a:extLst>
                </a:gridCol>
                <a:gridCol w="1234480">
                  <a:extLst>
                    <a:ext uri="{9D8B030D-6E8A-4147-A177-3AD203B41FA5}">
                      <a16:colId xmlns:a16="http://schemas.microsoft.com/office/drawing/2014/main" val="1332780839"/>
                    </a:ext>
                  </a:extLst>
                </a:gridCol>
              </a:tblGrid>
              <a:tr h="4713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показателя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Вид расхода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Исполнение за </a:t>
                      </a:r>
                      <a:r>
                        <a:rPr lang="ru-RU" sz="1600" dirty="0" smtClean="0">
                          <a:effectLst/>
                        </a:rPr>
                        <a:t>2023 </a:t>
                      </a:r>
                      <a:r>
                        <a:rPr lang="ru-RU" sz="1600" dirty="0">
                          <a:effectLst/>
                        </a:rPr>
                        <a:t>год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6059966"/>
                  </a:ext>
                </a:extLst>
              </a:tr>
              <a:tr h="5193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Всего расходов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 том числе: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18071,3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2622314"/>
                  </a:ext>
                </a:extLst>
              </a:tr>
              <a:tr h="11128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Расходы на выплаты персоналу в целях обеспечения выполнения функций государственными (муниципальными) органами, казенными учреждениями, органами управления государственными внебюджетными фондами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5051,0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3662930"/>
                  </a:ext>
                </a:extLst>
              </a:tr>
              <a:tr h="4451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Закупка товаров, работ и услуг для обеспечения государственных (муниципальных) нужд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6134,7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9121053"/>
                  </a:ext>
                </a:extLst>
              </a:tr>
              <a:tr h="2596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Социальное обеспечение и иные выплаты населению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449,2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00490780"/>
                  </a:ext>
                </a:extLst>
              </a:tr>
              <a:tr h="2596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Межбюджетные трансферты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42,6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8045358"/>
                  </a:ext>
                </a:extLst>
              </a:tr>
              <a:tr h="4451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Предоставление субсидий бюджетным, автономным учреждениям и иным некоммерческим организациям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6382,1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657941"/>
                  </a:ext>
                </a:extLst>
              </a:tr>
              <a:tr h="2596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Обслуживание государственного (муниципального) долга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0,4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725424"/>
                  </a:ext>
                </a:extLst>
              </a:tr>
              <a:tr h="2596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Иные бюджетные ассигнования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11,3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887388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36"/>
    </mc:Choice>
    <mc:Fallback xmlns="">
      <p:transition spd="slow" advTm="27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156642" y="-387424"/>
            <a:ext cx="8928992" cy="936625"/>
          </a:xfrm>
        </p:spPr>
        <p:txBody>
          <a:bodyPr/>
          <a:lstStyle/>
          <a:p>
            <a:pPr indent="342900" algn="ctr"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Times New Roman"/>
              </a:rPr>
              <a:t>Выполнение </a:t>
            </a:r>
            <a:r>
              <a:rPr lang="ru-RU" sz="1400" dirty="0">
                <a:latin typeface="Times New Roman"/>
                <a:ea typeface="Times New Roman"/>
              </a:rPr>
              <a:t>муниципальных программ в </a:t>
            </a:r>
            <a:r>
              <a:rPr lang="ru-RU" sz="1400" dirty="0" smtClean="0">
                <a:latin typeface="Times New Roman"/>
                <a:ea typeface="Times New Roman"/>
              </a:rPr>
              <a:t>Красногвардейском </a:t>
            </a:r>
            <a:r>
              <a:rPr lang="ru-RU" sz="1400" dirty="0">
                <a:latin typeface="Times New Roman"/>
                <a:ea typeface="Times New Roman"/>
              </a:rPr>
              <a:t>сельском поселении Каневского района за </a:t>
            </a:r>
            <a:r>
              <a:rPr lang="ru-RU" sz="1400" dirty="0" smtClean="0">
                <a:latin typeface="Times New Roman"/>
                <a:ea typeface="Times New Roman"/>
              </a:rPr>
              <a:t>2023 </a:t>
            </a:r>
            <a:r>
              <a:rPr lang="ru-RU" sz="1400" dirty="0">
                <a:latin typeface="Times New Roman"/>
                <a:ea typeface="Times New Roman"/>
              </a:rPr>
              <a:t>год</a:t>
            </a:r>
            <a:r>
              <a:rPr lang="ru-RU" sz="1400" dirty="0" smtClean="0">
                <a:latin typeface="Times New Roman"/>
                <a:ea typeface="Times New Roman"/>
              </a:rPr>
              <a:t>.</a:t>
            </a:r>
            <a:endParaRPr lang="ru-RU" altLang="ru-RU" sz="1400" b="1" dirty="0" smtClean="0">
              <a:solidFill>
                <a:srgbClr val="002060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1391385"/>
              </p:ext>
            </p:extLst>
          </p:nvPr>
        </p:nvGraphicFramePr>
        <p:xfrm>
          <a:off x="179513" y="659976"/>
          <a:ext cx="8712967" cy="6252661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65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0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57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Наименование муниципальной программы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План, тыс. руб.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Факт, тыс. руб.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% исполнения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01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1100" kern="1200" dirty="0" smtClean="0">
                          <a:effectLst/>
                        </a:rPr>
                        <a:t>Муниципальная программа Красногвардейского сельского поселения </a:t>
                      </a:r>
                      <a:r>
                        <a:rPr kumimoji="0" lang="ru-RU" sz="1100" kern="1200" dirty="0" err="1" smtClean="0">
                          <a:effectLst/>
                        </a:rPr>
                        <a:t>Каневского</a:t>
                      </a:r>
                      <a:r>
                        <a:rPr kumimoji="0" lang="ru-RU" sz="1100" kern="1200" dirty="0" smtClean="0">
                          <a:effectLst/>
                        </a:rPr>
                        <a:t> района «Обеспечение реализации функций муниципального образования, связанных с муниципальным управлением» на </a:t>
                      </a:r>
                      <a:r>
                        <a:rPr kumimoji="0" lang="ru-RU" sz="1100" kern="1200" dirty="0" smtClean="0">
                          <a:effectLst/>
                        </a:rPr>
                        <a:t>2021-2024 </a:t>
                      </a:r>
                      <a:r>
                        <a:rPr kumimoji="0" lang="ru-RU" sz="1100" kern="1200" dirty="0" smtClean="0">
                          <a:effectLst/>
                        </a:rPr>
                        <a:t>годы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584,0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583,8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99,9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02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1100" kern="1200" dirty="0" smtClean="0">
                          <a:effectLst/>
                        </a:rPr>
                        <a:t>Муниципальная программа Красногвардейского сельского поселения </a:t>
                      </a:r>
                      <a:r>
                        <a:rPr kumimoji="0" lang="ru-RU" sz="1100" kern="1200" dirty="0" err="1" smtClean="0">
                          <a:effectLst/>
                        </a:rPr>
                        <a:t>Каневского</a:t>
                      </a:r>
                      <a:r>
                        <a:rPr kumimoji="0" lang="ru-RU" sz="1100" kern="1200" dirty="0" smtClean="0">
                          <a:effectLst/>
                        </a:rPr>
                        <a:t> района «Информационное общество Красногвардейского сельского поселения </a:t>
                      </a:r>
                      <a:r>
                        <a:rPr kumimoji="0" lang="ru-RU" sz="1100" kern="1200" dirty="0" err="1" smtClean="0">
                          <a:effectLst/>
                        </a:rPr>
                        <a:t>Каневского</a:t>
                      </a:r>
                      <a:r>
                        <a:rPr kumimoji="0" lang="ru-RU" sz="1100" kern="1200" dirty="0" smtClean="0">
                          <a:effectLst/>
                        </a:rPr>
                        <a:t> района» на 2021-2023 годы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326,5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314,3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96,3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9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03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1100" kern="1200" dirty="0" smtClean="0">
                          <a:effectLst/>
                        </a:rPr>
                        <a:t>Муниципальная программа Красногвардейского сельского поселения </a:t>
                      </a:r>
                      <a:r>
                        <a:rPr kumimoji="0" lang="ru-RU" sz="1100" kern="1200" dirty="0" err="1" smtClean="0">
                          <a:effectLst/>
                        </a:rPr>
                        <a:t>Каневского</a:t>
                      </a:r>
                      <a:r>
                        <a:rPr kumimoji="0" lang="ru-RU" sz="1100" kern="1200" dirty="0" smtClean="0">
                          <a:effectLst/>
                        </a:rPr>
                        <a:t> района «Укрепление правопорядка и профилактика правонарушений на </a:t>
                      </a:r>
                      <a:r>
                        <a:rPr kumimoji="0" lang="ru-RU" sz="1100" kern="1200" dirty="0" err="1" smtClean="0">
                          <a:effectLst/>
                        </a:rPr>
                        <a:t>терри</a:t>
                      </a:r>
                      <a:r>
                        <a:rPr kumimoji="0" lang="ru-RU" sz="1100" kern="1200" dirty="0" smtClean="0">
                          <a:effectLst/>
                        </a:rPr>
                        <a:t>-тории поселения» на </a:t>
                      </a:r>
                      <a:r>
                        <a:rPr kumimoji="0" lang="ru-RU" sz="1100" kern="1200" dirty="0" smtClean="0">
                          <a:effectLst/>
                        </a:rPr>
                        <a:t>2021-2024 </a:t>
                      </a:r>
                      <a:r>
                        <a:rPr kumimoji="0" lang="ru-RU" sz="1100" kern="1200" dirty="0" smtClean="0">
                          <a:effectLst/>
                        </a:rPr>
                        <a:t>годы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6,0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6,0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100,0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26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05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kern="1200" dirty="0" smtClean="0">
                          <a:effectLst/>
                        </a:rPr>
                        <a:t>Муниципальная программа Красногвардейского сельского поселения </a:t>
                      </a:r>
                      <a:r>
                        <a:rPr kumimoji="0" lang="ru-RU" sz="1100" kern="1200" dirty="0" err="1" smtClean="0">
                          <a:effectLst/>
                        </a:rPr>
                        <a:t>Каневского</a:t>
                      </a:r>
                      <a:r>
                        <a:rPr kumimoji="0" lang="ru-RU" sz="1100" kern="1200" dirty="0" smtClean="0">
                          <a:effectLst/>
                        </a:rPr>
                        <a:t> района «Комплексное и устойчивое развитие Красногвардейского сельского поселения </a:t>
                      </a:r>
                      <a:r>
                        <a:rPr kumimoji="0" lang="ru-RU" sz="1100" kern="1200" dirty="0" err="1" smtClean="0">
                          <a:effectLst/>
                        </a:rPr>
                        <a:t>Каневского</a:t>
                      </a:r>
                      <a:r>
                        <a:rPr kumimoji="0" lang="ru-RU" sz="1100" kern="1200" dirty="0" smtClean="0">
                          <a:effectLst/>
                        </a:rPr>
                        <a:t> района в сфере дорожного хозяйства» на </a:t>
                      </a:r>
                      <a:r>
                        <a:rPr kumimoji="0" lang="ru-RU" sz="1100" kern="1200" dirty="0" smtClean="0">
                          <a:effectLst/>
                        </a:rPr>
                        <a:t>2021-2024 </a:t>
                      </a:r>
                      <a:r>
                        <a:rPr kumimoji="0" lang="ru-RU" sz="1100" kern="1200" dirty="0" smtClean="0">
                          <a:effectLst/>
                        </a:rPr>
                        <a:t>годы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2072,0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1499,7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72,7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0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</a:rPr>
                        <a:t>06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kern="1200" dirty="0" smtClean="0">
                          <a:effectLst/>
                        </a:rPr>
                        <a:t>Муниципальная программа Красногвардейского сельского поселения </a:t>
                      </a:r>
                      <a:r>
                        <a:rPr kumimoji="0" lang="ru-RU" sz="1100" kern="1200" dirty="0" err="1" smtClean="0">
                          <a:effectLst/>
                        </a:rPr>
                        <a:t>Каневского</a:t>
                      </a:r>
                      <a:r>
                        <a:rPr kumimoji="0" lang="ru-RU" sz="1100" kern="1200" dirty="0" smtClean="0">
                          <a:effectLst/>
                        </a:rPr>
                        <a:t> района «Развитие Красногвардейского сельского поселения </a:t>
                      </a:r>
                      <a:r>
                        <a:rPr kumimoji="0" lang="ru-RU" sz="1100" kern="1200" dirty="0" err="1" smtClean="0">
                          <a:effectLst/>
                        </a:rPr>
                        <a:t>Каневского</a:t>
                      </a:r>
                      <a:r>
                        <a:rPr kumimoji="0" lang="ru-RU" sz="1100" kern="1200" dirty="0" smtClean="0">
                          <a:effectLst/>
                        </a:rPr>
                        <a:t> района в сфере землепользования» на </a:t>
                      </a:r>
                      <a:r>
                        <a:rPr kumimoji="0" lang="ru-RU" sz="1100" kern="1200" dirty="0" smtClean="0">
                          <a:effectLst/>
                        </a:rPr>
                        <a:t>2021-2024 </a:t>
                      </a:r>
                      <a:r>
                        <a:rPr kumimoji="0" lang="ru-RU" sz="1100" kern="1200" dirty="0" smtClean="0">
                          <a:effectLst/>
                        </a:rPr>
                        <a:t>годы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450,0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450,0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100,0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917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</a:rPr>
                        <a:t>08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kern="1200" dirty="0" smtClean="0">
                          <a:effectLst/>
                        </a:rPr>
                        <a:t>Муниципальная программа Красногвардейского сельского поселения </a:t>
                      </a:r>
                      <a:r>
                        <a:rPr kumimoji="0" lang="ru-RU" sz="1100" kern="1200" dirty="0" err="1" smtClean="0">
                          <a:effectLst/>
                        </a:rPr>
                        <a:t>Каневского</a:t>
                      </a:r>
                      <a:r>
                        <a:rPr kumimoji="0" lang="ru-RU" sz="1100" kern="1200" dirty="0" smtClean="0">
                          <a:effectLst/>
                        </a:rPr>
                        <a:t> района «Развитие культуры в Красногвардейском сельском поселении </a:t>
                      </a:r>
                      <a:r>
                        <a:rPr kumimoji="0" lang="ru-RU" sz="1100" kern="1200" dirty="0" err="1" smtClean="0">
                          <a:effectLst/>
                        </a:rPr>
                        <a:t>Каневского</a:t>
                      </a:r>
                      <a:r>
                        <a:rPr kumimoji="0" lang="ru-RU" sz="1100" kern="1200" dirty="0" smtClean="0">
                          <a:effectLst/>
                        </a:rPr>
                        <a:t> района» на </a:t>
                      </a:r>
                      <a:r>
                        <a:rPr kumimoji="0" lang="ru-RU" sz="1100" kern="1200" dirty="0" smtClean="0">
                          <a:effectLst/>
                        </a:rPr>
                        <a:t>2021-2024 </a:t>
                      </a:r>
                      <a:r>
                        <a:rPr kumimoji="0" lang="ru-RU" sz="1100" kern="1200" dirty="0" smtClean="0">
                          <a:effectLst/>
                        </a:rPr>
                        <a:t>годы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6382,1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6382,1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100,0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9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Муниципальная программа Красногвардейского сельского поселения </a:t>
                      </a:r>
                      <a:r>
                        <a:rPr lang="ru-RU" sz="1100" dirty="0" err="1">
                          <a:effectLst/>
                        </a:rPr>
                        <a:t>Каневского</a:t>
                      </a:r>
                      <a:r>
                        <a:rPr lang="ru-RU" sz="1100" dirty="0">
                          <a:effectLst/>
                        </a:rPr>
                        <a:t> района «Молодежь </a:t>
                      </a:r>
                      <a:r>
                        <a:rPr lang="ru-RU" sz="1100" dirty="0" smtClean="0">
                          <a:effectLst/>
                        </a:rPr>
                        <a:t>Красногвардейского </a:t>
                      </a:r>
                      <a:r>
                        <a:rPr lang="ru-RU" sz="1100" dirty="0">
                          <a:effectLst/>
                        </a:rPr>
                        <a:t>сельского поселения </a:t>
                      </a:r>
                      <a:r>
                        <a:rPr lang="ru-RU" sz="1100" dirty="0" err="1">
                          <a:effectLst/>
                        </a:rPr>
                        <a:t>Каневского</a:t>
                      </a:r>
                      <a:r>
                        <a:rPr lang="ru-RU" sz="1100" dirty="0">
                          <a:effectLst/>
                        </a:rPr>
                        <a:t> района» на 2021-2023 годы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10,0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10,0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100,0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99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11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1100" kern="1200" dirty="0" smtClean="0">
                          <a:effectLst/>
                        </a:rPr>
                        <a:t>Муниципальная программа Красногвардейского сельского поселения </a:t>
                      </a:r>
                      <a:r>
                        <a:rPr kumimoji="0" lang="ru-RU" sz="1100" kern="1200" dirty="0" err="1" smtClean="0">
                          <a:effectLst/>
                        </a:rPr>
                        <a:t>Каневского</a:t>
                      </a:r>
                      <a:r>
                        <a:rPr kumimoji="0" lang="ru-RU" sz="1100" kern="1200" dirty="0" smtClean="0">
                          <a:effectLst/>
                        </a:rPr>
                        <a:t> района «Развитие сельского хозяйства» на </a:t>
                      </a:r>
                      <a:r>
                        <a:rPr kumimoji="0" lang="ru-RU" sz="1100" kern="1200" dirty="0" smtClean="0">
                          <a:effectLst/>
                        </a:rPr>
                        <a:t>2021-2024 </a:t>
                      </a:r>
                      <a:r>
                        <a:rPr kumimoji="0" lang="ru-RU" sz="1100" kern="1200" dirty="0" smtClean="0">
                          <a:effectLst/>
                        </a:rPr>
                        <a:t>годы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3,8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3,7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99,9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9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12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1100" kern="1200" dirty="0" smtClean="0">
                          <a:effectLst/>
                        </a:rPr>
                        <a:t>Муниципальная программа Красногвардейского сельского поселения </a:t>
                      </a:r>
                      <a:r>
                        <a:rPr kumimoji="0" lang="ru-RU" sz="1100" kern="1200" dirty="0" err="1" smtClean="0">
                          <a:effectLst/>
                        </a:rPr>
                        <a:t>Каневского</a:t>
                      </a:r>
                      <a:r>
                        <a:rPr kumimoji="0" lang="ru-RU" sz="1100" kern="1200" dirty="0" smtClean="0">
                          <a:effectLst/>
                        </a:rPr>
                        <a:t> района «Социальная политика Красногвардейского сельского поселения </a:t>
                      </a:r>
                      <a:r>
                        <a:rPr kumimoji="0" lang="ru-RU" sz="1100" kern="1200" dirty="0" err="1" smtClean="0">
                          <a:effectLst/>
                        </a:rPr>
                        <a:t>Каневского</a:t>
                      </a:r>
                      <a:r>
                        <a:rPr kumimoji="0" lang="ru-RU" sz="1100" kern="1200" dirty="0" smtClean="0">
                          <a:effectLst/>
                        </a:rPr>
                        <a:t> района» на 2021-2023 годы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384,9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384,8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99,9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49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13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1100" kern="1200" dirty="0" smtClean="0">
                          <a:effectLst/>
                        </a:rPr>
                        <a:t>Муниципальная программа Красногвардейского сельского поселения </a:t>
                      </a:r>
                      <a:r>
                        <a:rPr kumimoji="0" lang="ru-RU" sz="1100" kern="1200" dirty="0" err="1" smtClean="0">
                          <a:effectLst/>
                        </a:rPr>
                        <a:t>Каневского</a:t>
                      </a:r>
                      <a:r>
                        <a:rPr kumimoji="0" lang="ru-RU" sz="1100" kern="1200" dirty="0" smtClean="0">
                          <a:effectLst/>
                        </a:rPr>
                        <a:t> района «Развитие жилищно-коммунального хозяйства» на 2018-2024 годы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2646,3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2646,3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100,0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49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14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1100" kern="1200" dirty="0" smtClean="0">
                          <a:effectLst/>
                        </a:rPr>
                        <a:t>Муниципальная программа «Формирование комфортной городской среды на 2018-2024 годы на территории Красногвардейского сельского поселения </a:t>
                      </a:r>
                      <a:r>
                        <a:rPr kumimoji="0" lang="ru-RU" sz="1100" kern="1200" dirty="0" err="1" smtClean="0">
                          <a:effectLst/>
                        </a:rPr>
                        <a:t>Каневского</a:t>
                      </a:r>
                      <a:r>
                        <a:rPr kumimoji="0" lang="ru-RU" sz="1100" kern="1200" dirty="0" smtClean="0">
                          <a:effectLst/>
                        </a:rPr>
                        <a:t> района»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577,1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577,1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100,0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46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Итого по муниципальным программам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13442,7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12857,8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smtClean="0">
                          <a:effectLst/>
                        </a:rPr>
                        <a:t>95,6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20"/>
    </mc:Choice>
    <mc:Fallback xmlns="">
      <p:transition spd="slow" advTm="31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29062</TotalTime>
  <Words>834</Words>
  <Application>Microsoft Office PowerPoint</Application>
  <PresentationFormat>Экран (4:3)</PresentationFormat>
  <Paragraphs>298</Paragraphs>
  <Slides>8</Slides>
  <Notes>3</Notes>
  <HiddenSlides>0</HiddenSlides>
  <MMClips>8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Aharoni</vt:lpstr>
      <vt:lpstr>Arial</vt:lpstr>
      <vt:lpstr>Arial Cyr</vt:lpstr>
      <vt:lpstr>Calibri</vt:lpstr>
      <vt:lpstr>Constantia</vt:lpstr>
      <vt:lpstr>Times New Roman</vt:lpstr>
      <vt:lpstr>Wingdings 2</vt:lpstr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Исполнение  бюджета Красногвардейского сельского поселения по расходам за 2023 год, тыс. рублей.  </vt:lpstr>
      <vt:lpstr>Детализация направлений финансового обеспечения расходов  бюджета поселения за 2023 год характеризуется следующими данными:</vt:lpstr>
      <vt:lpstr>Выполнение муниципальных программ в Красногвардейском сельском поселении Каневского района за 2023 год.</vt:lpstr>
    </vt:vector>
  </TitlesOfParts>
  <Company>df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Лось</dc:creator>
  <cp:lastModifiedBy>Yrist</cp:lastModifiedBy>
  <cp:revision>2710</cp:revision>
  <cp:lastPrinted>2014-05-22T08:02:27Z</cp:lastPrinted>
  <dcterms:created xsi:type="dcterms:W3CDTF">2010-07-02T14:14:42Z</dcterms:created>
  <dcterms:modified xsi:type="dcterms:W3CDTF">2024-08-06T11:13:49Z</dcterms:modified>
</cp:coreProperties>
</file>